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8.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9.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0.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1.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3.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4.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5.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6.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7.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8.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9.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20.xml" ContentType="application/vnd.openxmlformats-officedocument.presentationml.notesSlide+xml"/>
  <Override PartName="/ppt/tags/tag73.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38" r:id="rId1"/>
  </p:sldMasterIdLst>
  <p:notesMasterIdLst>
    <p:notesMasterId r:id="rId23"/>
  </p:notesMasterIdLst>
  <p:sldIdLst>
    <p:sldId id="257" r:id="rId2"/>
    <p:sldId id="276" r:id="rId3"/>
    <p:sldId id="302" r:id="rId4"/>
    <p:sldId id="344" r:id="rId5"/>
    <p:sldId id="345" r:id="rId6"/>
    <p:sldId id="261" r:id="rId7"/>
    <p:sldId id="353" r:id="rId8"/>
    <p:sldId id="342" r:id="rId9"/>
    <p:sldId id="354" r:id="rId10"/>
    <p:sldId id="343" r:id="rId11"/>
    <p:sldId id="318" r:id="rId12"/>
    <p:sldId id="356" r:id="rId13"/>
    <p:sldId id="355" r:id="rId14"/>
    <p:sldId id="357" r:id="rId15"/>
    <p:sldId id="358" r:id="rId16"/>
    <p:sldId id="327" r:id="rId17"/>
    <p:sldId id="305" r:id="rId18"/>
    <p:sldId id="274" r:id="rId19"/>
    <p:sldId id="308" r:id="rId20"/>
    <p:sldId id="346" r:id="rId21"/>
    <p:sldId id="34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 Falher, Vincent" initials="LFV" lastIdx="1" clrIdx="0">
    <p:extLst>
      <p:ext uri="{19B8F6BF-5375-455C-9EA6-DF929625EA0E}">
        <p15:presenceInfo xmlns:p15="http://schemas.microsoft.com/office/powerpoint/2012/main" userId="S-1-5-21-2129867641-1448237841-168566570-47086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2BFD"/>
    <a:srgbClr val="3C582D"/>
    <a:srgbClr val="93A761"/>
    <a:srgbClr val="8FA35B"/>
    <a:srgbClr val="9EA391"/>
    <a:srgbClr val="C9D3B0"/>
    <a:srgbClr val="587643"/>
    <a:srgbClr val="87A045"/>
    <a:srgbClr val="95C012"/>
    <a:srgbClr val="8BB7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Style léger 1 - Accentuation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46" autoAdjust="0"/>
    <p:restoredTop sz="89608" autoAdjust="0"/>
  </p:normalViewPr>
  <p:slideViewPr>
    <p:cSldViewPr snapToGrid="0">
      <p:cViewPr varScale="1">
        <p:scale>
          <a:sx n="101" d="100"/>
          <a:sy n="101" d="100"/>
        </p:scale>
        <p:origin x="744" y="10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7" d="100"/>
          <a:sy n="67" d="100"/>
        </p:scale>
        <p:origin x="3120"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0E9E02-E4A6-4143-BC9B-9B339DD72A70}" type="datetimeFigureOut">
              <a:rPr lang="en-CA" smtClean="0"/>
              <a:t>2021-04-29</a:t>
            </a:fld>
            <a:endParaRPr lang="en-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7D4409-4729-4BF6-A8CE-D9DD7254DBF2}" type="slidenum">
              <a:rPr lang="en-CA" smtClean="0"/>
              <a:t>‹#›</a:t>
            </a:fld>
            <a:endParaRPr lang="en-CA"/>
          </a:p>
        </p:txBody>
      </p:sp>
    </p:spTree>
    <p:extLst>
      <p:ext uri="{BB962C8B-B14F-4D97-AF65-F5344CB8AC3E}">
        <p14:creationId xmlns:p14="http://schemas.microsoft.com/office/powerpoint/2010/main" val="1540111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ublic.wmo.int/en/programmes/global-climate-observing-system/essential-climate-variable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Bonsoir, Je vais commencer la présentation de mon projet de recherche</a:t>
            </a:r>
            <a:r>
              <a:rPr lang="fr-FR" baseline="0" dirty="0" smtClean="0"/>
              <a:t> sur lequel j’ai travaillé</a:t>
            </a:r>
            <a:r>
              <a:rPr lang="fr-FR" dirty="0" smtClean="0"/>
              <a:t>. </a:t>
            </a:r>
          </a:p>
          <a:p>
            <a:r>
              <a:rPr lang="fr-FR" dirty="0" smtClean="0"/>
              <a:t>diapositive</a:t>
            </a:r>
          </a:p>
          <a:p>
            <a:r>
              <a:rPr lang="fr-FR" baseline="0" dirty="0" smtClean="0"/>
              <a:t>L’agriculture de précision est un sujet qui m’intéresse, c’est la raison du choix du sujet de ce projet. </a:t>
            </a:r>
          </a:p>
          <a:p>
            <a:r>
              <a:rPr lang="fr-FR" baseline="0" dirty="0" smtClean="0"/>
              <a:t>Je voulais savoir si, ou comment, les zones agricoles au Canada étaient en mis danger par la sécheresse dans le futur. Car le Canada est réputé pour avoir de l’eau. </a:t>
            </a:r>
          </a:p>
          <a:p>
            <a:r>
              <a:rPr lang="fr-FR" sz="1200" b="0" i="0" u="none" strike="noStrike" kern="1200" dirty="0" smtClean="0">
                <a:solidFill>
                  <a:schemeClr val="tx1"/>
                </a:solidFill>
                <a:effectLst/>
                <a:latin typeface="+mn-lt"/>
                <a:ea typeface="+mn-ea"/>
                <a:cs typeface="+mn-cs"/>
              </a:rPr>
              <a:t>Le terme « écoumène » est utilisé par les géographes pour désigner la surface habitée ou exploitée par l’homme. Statistique Canada applique cette définition en agriculture pour désigner les régions où se déroulent les principales activités agricoles au pays”. (open.canada.ca, 2021)</a:t>
            </a:r>
          </a:p>
          <a:p>
            <a:r>
              <a:rPr lang="fr-FR" baseline="0" dirty="0" smtClean="0"/>
              <a:t>« écoumènes de population»</a:t>
            </a:r>
          </a:p>
        </p:txBody>
      </p:sp>
      <p:sp>
        <p:nvSpPr>
          <p:cNvPr id="4" name="Slide Number Placeholder 3"/>
          <p:cNvSpPr>
            <a:spLocks noGrp="1"/>
          </p:cNvSpPr>
          <p:nvPr>
            <p:ph type="sldNum" sz="quarter" idx="10"/>
          </p:nvPr>
        </p:nvSpPr>
        <p:spPr/>
        <p:txBody>
          <a:bodyPr/>
          <a:lstStyle/>
          <a:p>
            <a:fld id="{C87D4409-4729-4BF6-A8CE-D9DD7254DBF2}" type="slidenum">
              <a:rPr lang="en-CA" smtClean="0"/>
              <a:t>1</a:t>
            </a:fld>
            <a:endParaRPr lang="en-CA"/>
          </a:p>
        </p:txBody>
      </p:sp>
    </p:spTree>
    <p:extLst>
      <p:ext uri="{BB962C8B-B14F-4D97-AF65-F5344CB8AC3E}">
        <p14:creationId xmlns:p14="http://schemas.microsoft.com/office/powerpoint/2010/main" val="3520157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10</a:t>
            </a:fld>
            <a:endParaRPr lang="en-CA"/>
          </a:p>
        </p:txBody>
      </p:sp>
    </p:spTree>
    <p:extLst>
      <p:ext uri="{BB962C8B-B14F-4D97-AF65-F5344CB8AC3E}">
        <p14:creationId xmlns:p14="http://schemas.microsoft.com/office/powerpoint/2010/main" val="3931874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FR" dirty="0" smtClean="0">
              <a:solidFill>
                <a:srgbClr val="FF0000"/>
              </a:solidFill>
              <a:cs typeface="Arial" panose="020B0604020202020204" pitchFamily="34" charset="0"/>
            </a:endParaRPr>
          </a:p>
        </p:txBody>
      </p:sp>
      <p:sp>
        <p:nvSpPr>
          <p:cNvPr id="4" name="Slide Number Placeholder 3"/>
          <p:cNvSpPr>
            <a:spLocks noGrp="1"/>
          </p:cNvSpPr>
          <p:nvPr>
            <p:ph type="sldNum" sz="quarter" idx="10"/>
          </p:nvPr>
        </p:nvSpPr>
        <p:spPr/>
        <p:txBody>
          <a:bodyPr/>
          <a:lstStyle/>
          <a:p>
            <a:fld id="{C87D4409-4729-4BF6-A8CE-D9DD7254DBF2}" type="slidenum">
              <a:rPr lang="en-CA" smtClean="0"/>
              <a:t>11</a:t>
            </a:fld>
            <a:endParaRPr lang="en-CA"/>
          </a:p>
        </p:txBody>
      </p:sp>
    </p:spTree>
    <p:extLst>
      <p:ext uri="{BB962C8B-B14F-4D97-AF65-F5344CB8AC3E}">
        <p14:creationId xmlns:p14="http://schemas.microsoft.com/office/powerpoint/2010/main" val="297078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12</a:t>
            </a:fld>
            <a:endParaRPr lang="en-CA"/>
          </a:p>
        </p:txBody>
      </p:sp>
    </p:spTree>
    <p:extLst>
      <p:ext uri="{BB962C8B-B14F-4D97-AF65-F5344CB8AC3E}">
        <p14:creationId xmlns:p14="http://schemas.microsoft.com/office/powerpoint/2010/main" val="3962946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FR" dirty="0" smtClean="0">
              <a:solidFill>
                <a:srgbClr val="FF0000"/>
              </a:solidFill>
              <a:cs typeface="Arial" panose="020B0604020202020204" pitchFamily="34" charset="0"/>
            </a:endParaRPr>
          </a:p>
        </p:txBody>
      </p:sp>
      <p:sp>
        <p:nvSpPr>
          <p:cNvPr id="4" name="Slide Number Placeholder 3"/>
          <p:cNvSpPr>
            <a:spLocks noGrp="1"/>
          </p:cNvSpPr>
          <p:nvPr>
            <p:ph type="sldNum" sz="quarter" idx="10"/>
          </p:nvPr>
        </p:nvSpPr>
        <p:spPr/>
        <p:txBody>
          <a:bodyPr/>
          <a:lstStyle/>
          <a:p>
            <a:fld id="{C87D4409-4729-4BF6-A8CE-D9DD7254DBF2}" type="slidenum">
              <a:rPr lang="en-CA" smtClean="0"/>
              <a:t>13</a:t>
            </a:fld>
            <a:endParaRPr lang="en-CA"/>
          </a:p>
        </p:txBody>
      </p:sp>
    </p:spTree>
    <p:extLst>
      <p:ext uri="{BB962C8B-B14F-4D97-AF65-F5344CB8AC3E}">
        <p14:creationId xmlns:p14="http://schemas.microsoft.com/office/powerpoint/2010/main" val="1522537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FR" dirty="0" smtClean="0">
              <a:solidFill>
                <a:srgbClr val="FF0000"/>
              </a:solidFill>
              <a:cs typeface="Arial" panose="020B0604020202020204" pitchFamily="34" charset="0"/>
            </a:endParaRPr>
          </a:p>
        </p:txBody>
      </p:sp>
      <p:sp>
        <p:nvSpPr>
          <p:cNvPr id="4" name="Slide Number Placeholder 3"/>
          <p:cNvSpPr>
            <a:spLocks noGrp="1"/>
          </p:cNvSpPr>
          <p:nvPr>
            <p:ph type="sldNum" sz="quarter" idx="10"/>
          </p:nvPr>
        </p:nvSpPr>
        <p:spPr/>
        <p:txBody>
          <a:bodyPr/>
          <a:lstStyle/>
          <a:p>
            <a:fld id="{C87D4409-4729-4BF6-A8CE-D9DD7254DBF2}" type="slidenum">
              <a:rPr lang="en-CA" smtClean="0"/>
              <a:t>14</a:t>
            </a:fld>
            <a:endParaRPr lang="en-CA"/>
          </a:p>
        </p:txBody>
      </p:sp>
    </p:spTree>
    <p:extLst>
      <p:ext uri="{BB962C8B-B14F-4D97-AF65-F5344CB8AC3E}">
        <p14:creationId xmlns:p14="http://schemas.microsoft.com/office/powerpoint/2010/main" val="1881919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FR" dirty="0" smtClean="0">
              <a:solidFill>
                <a:srgbClr val="FF0000"/>
              </a:solidFill>
              <a:cs typeface="Arial" panose="020B0604020202020204" pitchFamily="34" charset="0"/>
            </a:endParaRPr>
          </a:p>
        </p:txBody>
      </p:sp>
      <p:sp>
        <p:nvSpPr>
          <p:cNvPr id="4" name="Slide Number Placeholder 3"/>
          <p:cNvSpPr>
            <a:spLocks noGrp="1"/>
          </p:cNvSpPr>
          <p:nvPr>
            <p:ph type="sldNum" sz="quarter" idx="10"/>
          </p:nvPr>
        </p:nvSpPr>
        <p:spPr/>
        <p:txBody>
          <a:bodyPr/>
          <a:lstStyle/>
          <a:p>
            <a:fld id="{C87D4409-4729-4BF6-A8CE-D9DD7254DBF2}" type="slidenum">
              <a:rPr lang="en-CA" smtClean="0"/>
              <a:t>15</a:t>
            </a:fld>
            <a:endParaRPr lang="en-CA"/>
          </a:p>
        </p:txBody>
      </p:sp>
    </p:spTree>
    <p:extLst>
      <p:ext uri="{BB962C8B-B14F-4D97-AF65-F5344CB8AC3E}">
        <p14:creationId xmlns:p14="http://schemas.microsoft.com/office/powerpoint/2010/main" val="3090260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16</a:t>
            </a:fld>
            <a:endParaRPr lang="en-CA"/>
          </a:p>
        </p:txBody>
      </p:sp>
    </p:spTree>
    <p:extLst>
      <p:ext uri="{BB962C8B-B14F-4D97-AF65-F5344CB8AC3E}">
        <p14:creationId xmlns:p14="http://schemas.microsoft.com/office/powerpoint/2010/main" val="285098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17</a:t>
            </a:fld>
            <a:endParaRPr lang="en-CA"/>
          </a:p>
        </p:txBody>
      </p:sp>
    </p:spTree>
    <p:extLst>
      <p:ext uri="{BB962C8B-B14F-4D97-AF65-F5344CB8AC3E}">
        <p14:creationId xmlns:p14="http://schemas.microsoft.com/office/powerpoint/2010/main" val="1563852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18</a:t>
            </a:fld>
            <a:endParaRPr lang="en-CA"/>
          </a:p>
        </p:txBody>
      </p:sp>
    </p:spTree>
    <p:extLst>
      <p:ext uri="{BB962C8B-B14F-4D97-AF65-F5344CB8AC3E}">
        <p14:creationId xmlns:p14="http://schemas.microsoft.com/office/powerpoint/2010/main" val="1822416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19</a:t>
            </a:fld>
            <a:endParaRPr lang="en-CA"/>
          </a:p>
        </p:txBody>
      </p:sp>
    </p:spTree>
    <p:extLst>
      <p:ext uri="{BB962C8B-B14F-4D97-AF65-F5344CB8AC3E}">
        <p14:creationId xmlns:p14="http://schemas.microsoft.com/office/powerpoint/2010/main" val="3854910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smtClean="0"/>
          </a:p>
        </p:txBody>
      </p:sp>
      <p:sp>
        <p:nvSpPr>
          <p:cNvPr id="4" name="Slide Number Placeholder 3"/>
          <p:cNvSpPr>
            <a:spLocks noGrp="1"/>
          </p:cNvSpPr>
          <p:nvPr>
            <p:ph type="sldNum" sz="quarter" idx="10"/>
          </p:nvPr>
        </p:nvSpPr>
        <p:spPr/>
        <p:txBody>
          <a:bodyPr/>
          <a:lstStyle/>
          <a:p>
            <a:fld id="{C87D4409-4729-4BF6-A8CE-D9DD7254DBF2}" type="slidenum">
              <a:rPr lang="en-CA" smtClean="0"/>
              <a:t>2</a:t>
            </a:fld>
            <a:endParaRPr lang="en-CA"/>
          </a:p>
        </p:txBody>
      </p:sp>
    </p:spTree>
    <p:extLst>
      <p:ext uri="{BB962C8B-B14F-4D97-AF65-F5344CB8AC3E}">
        <p14:creationId xmlns:p14="http://schemas.microsoft.com/office/powerpoint/2010/main" val="358974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20</a:t>
            </a:fld>
            <a:endParaRPr lang="en-CA"/>
          </a:p>
        </p:txBody>
      </p:sp>
    </p:spTree>
    <p:extLst>
      <p:ext uri="{BB962C8B-B14F-4D97-AF65-F5344CB8AC3E}">
        <p14:creationId xmlns:p14="http://schemas.microsoft.com/office/powerpoint/2010/main" val="1323661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21</a:t>
            </a:fld>
            <a:endParaRPr lang="en-CA"/>
          </a:p>
        </p:txBody>
      </p:sp>
    </p:spTree>
    <p:extLst>
      <p:ext uri="{BB962C8B-B14F-4D97-AF65-F5344CB8AC3E}">
        <p14:creationId xmlns:p14="http://schemas.microsoft.com/office/powerpoint/2010/main" val="3236858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sz="1200" b="0" i="0" u="none" strike="noStrike" kern="1200" dirty="0" smtClean="0">
                <a:solidFill>
                  <a:schemeClr val="tx1"/>
                </a:solidFill>
                <a:effectLst/>
                <a:latin typeface="+mn-lt"/>
                <a:ea typeface="+mn-ea"/>
                <a:cs typeface="+mn-cs"/>
              </a:rPr>
              <a:t>L’objectif principal est d’étudier les changements de la variable environnementale “humidité du sol”, à l’échelle des sols agricoles du Canada, pour évaluer les changements régionaux pendant la période d’étude 1980-2019 (40 ans).</a:t>
            </a:r>
            <a:endParaRPr lang="fr-FR" b="0" dirty="0" smtClean="0">
              <a:effectLst/>
            </a:endParaRPr>
          </a:p>
          <a:p>
            <a:pPr rtl="0"/>
            <a:r>
              <a:rPr lang="fr-FR" sz="1200" b="0" i="0" u="none" strike="noStrike" kern="1200" dirty="0" smtClean="0">
                <a:solidFill>
                  <a:schemeClr val="tx1"/>
                </a:solidFill>
                <a:effectLst/>
                <a:latin typeface="+mn-lt"/>
                <a:ea typeface="+mn-ea"/>
                <a:cs typeface="+mn-cs"/>
              </a:rPr>
              <a:t>Les sous-objectifs sont d’évaluer si des périodes de sécheresse plus fréquentes, plus longues et plus sévères risquent de se produire en raison de la hausse des températures, selon la tendance observée. Il est aussi désiré d’évaluer si ces périodes de sécheresse intense ont plus de chance de se dérouler dans les régions climatiques déjà propices et historiquement touchées. </a:t>
            </a:r>
            <a:endParaRPr lang="fr-FR" b="0" dirty="0" smtClean="0">
              <a:effectLst/>
            </a:endParaRPr>
          </a:p>
          <a:p>
            <a:pPr rtl="0"/>
            <a:r>
              <a:rPr lang="fr-FR" sz="1200" b="0" i="0" u="none" strike="noStrike" kern="1200" dirty="0" smtClean="0">
                <a:solidFill>
                  <a:schemeClr val="tx1"/>
                </a:solidFill>
                <a:effectLst/>
                <a:latin typeface="+mn-lt"/>
                <a:ea typeface="+mn-ea"/>
                <a:cs typeface="+mn-cs"/>
              </a:rPr>
              <a:t>L’hypothèse nulle que l’on désire rejeter est la suivante: il n’y a pas eu de variations de la sévérité des épisodes de sécheresse au Canada.</a:t>
            </a:r>
          </a:p>
          <a:p>
            <a:pPr rtl="0"/>
            <a:endParaRPr lang="fr-FR" sz="1200" b="0" i="0" u="none" strike="noStrike" kern="1200" dirty="0" smtClean="0">
              <a:solidFill>
                <a:schemeClr val="tx1"/>
              </a:solidFill>
              <a:effectLst/>
              <a:latin typeface="+mn-lt"/>
              <a:ea typeface="+mn-ea"/>
              <a:cs typeface="+mn-cs"/>
            </a:endParaRPr>
          </a:p>
          <a:p>
            <a:r>
              <a:rPr lang="fr-FR" sz="1200" baseline="30000" dirty="0" smtClean="0"/>
              <a:t>1 </a:t>
            </a:r>
            <a:r>
              <a:rPr lang="fr-FR" sz="1200" dirty="0" smtClean="0"/>
              <a:t>VCE Variable Climatique Essentielle - Essential </a:t>
            </a:r>
            <a:r>
              <a:rPr lang="fr-FR" sz="1200" dirty="0" err="1" smtClean="0"/>
              <a:t>Climate</a:t>
            </a:r>
            <a:r>
              <a:rPr lang="fr-FR" sz="1200" dirty="0" smtClean="0"/>
              <a:t> Variables (ECV)</a:t>
            </a:r>
          </a:p>
          <a:p>
            <a:r>
              <a:rPr lang="fr-FR" sz="1200" dirty="0" smtClean="0"/>
              <a:t> </a:t>
            </a:r>
            <a:r>
              <a:rPr lang="fr-FR" sz="1200" dirty="0" smtClean="0">
                <a:hlinkClick r:id="rId3"/>
              </a:rPr>
              <a:t>https://public.wmo.int/en/programmes/global-climate-observing-system/essential-climate-variables</a:t>
            </a:r>
            <a:r>
              <a:rPr lang="fr-FR" sz="1200" dirty="0" smtClean="0"/>
              <a:t>  </a:t>
            </a:r>
            <a:endParaRPr lang="en-CA" sz="1200" dirty="0" smtClean="0"/>
          </a:p>
          <a:p>
            <a:pPr rtl="0"/>
            <a:endParaRPr lang="fr-FR" b="0" dirty="0" smtClean="0">
              <a:effectLst/>
            </a:endParaRPr>
          </a:p>
          <a:p>
            <a:r>
              <a:rPr lang="fr-FR" dirty="0" smtClean="0"/>
              <a:t/>
            </a:r>
            <a:br>
              <a:rPr lang="fr-FR" dirty="0" smtClean="0"/>
            </a:br>
            <a:endParaRPr lang="fr-FR" dirty="0" smtClean="0"/>
          </a:p>
        </p:txBody>
      </p:sp>
      <p:sp>
        <p:nvSpPr>
          <p:cNvPr id="4" name="Slide Number Placeholder 3"/>
          <p:cNvSpPr>
            <a:spLocks noGrp="1"/>
          </p:cNvSpPr>
          <p:nvPr>
            <p:ph type="sldNum" sz="quarter" idx="10"/>
          </p:nvPr>
        </p:nvSpPr>
        <p:spPr/>
        <p:txBody>
          <a:bodyPr/>
          <a:lstStyle/>
          <a:p>
            <a:fld id="{C87D4409-4729-4BF6-A8CE-D9DD7254DBF2}" type="slidenum">
              <a:rPr lang="en-CA" smtClean="0"/>
              <a:t>3</a:t>
            </a:fld>
            <a:endParaRPr lang="en-CA"/>
          </a:p>
        </p:txBody>
      </p:sp>
    </p:spTree>
    <p:extLst>
      <p:ext uri="{BB962C8B-B14F-4D97-AF65-F5344CB8AC3E}">
        <p14:creationId xmlns:p14="http://schemas.microsoft.com/office/powerpoint/2010/main" val="2450276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4</a:t>
            </a:fld>
            <a:endParaRPr lang="en-CA"/>
          </a:p>
        </p:txBody>
      </p:sp>
    </p:spTree>
    <p:extLst>
      <p:ext uri="{BB962C8B-B14F-4D97-AF65-F5344CB8AC3E}">
        <p14:creationId xmlns:p14="http://schemas.microsoft.com/office/powerpoint/2010/main" val="1013433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To explore the likely influence of future climate change on</a:t>
            </a:r>
            <a:br>
              <a:rPr lang="en-CA" sz="1200" b="0" i="0" kern="1200" dirty="0" smtClean="0">
                <a:solidFill>
                  <a:schemeClr val="tx1"/>
                </a:solidFill>
                <a:effectLst/>
                <a:latin typeface="+mn-lt"/>
                <a:ea typeface="+mn-ea"/>
                <a:cs typeface="+mn-cs"/>
              </a:rPr>
            </a:br>
            <a:r>
              <a:rPr lang="en-CA" sz="1200" b="0" i="0" kern="1200" dirty="0" smtClean="0">
                <a:solidFill>
                  <a:schemeClr val="tx1"/>
                </a:solidFill>
                <a:effectLst/>
                <a:latin typeface="+mn-lt"/>
                <a:ea typeface="+mn-ea"/>
                <a:cs typeface="+mn-cs"/>
              </a:rPr>
              <a:t>the PPR wetlands WSA by prediction, we also downloaded</a:t>
            </a:r>
            <a:br>
              <a:rPr lang="en-CA" sz="1200" b="0" i="0" kern="1200" dirty="0" smtClean="0">
                <a:solidFill>
                  <a:schemeClr val="tx1"/>
                </a:solidFill>
                <a:effectLst/>
                <a:latin typeface="+mn-lt"/>
                <a:ea typeface="+mn-ea"/>
                <a:cs typeface="+mn-cs"/>
              </a:rPr>
            </a:br>
            <a:r>
              <a:rPr lang="en-CA" sz="1200" b="0" i="0" kern="1200" dirty="0" smtClean="0">
                <a:solidFill>
                  <a:schemeClr val="tx1"/>
                </a:solidFill>
                <a:effectLst/>
                <a:latin typeface="+mn-lt"/>
                <a:ea typeface="+mn-ea"/>
                <a:cs typeface="+mn-cs"/>
              </a:rPr>
              <a:t>simulated monthly PDSI layers (2.5 2.5 resolution) in the</a:t>
            </a:r>
            <a:br>
              <a:rPr lang="en-CA" sz="1200" b="0" i="0" kern="1200" dirty="0" smtClean="0">
                <a:solidFill>
                  <a:schemeClr val="tx1"/>
                </a:solidFill>
                <a:effectLst/>
                <a:latin typeface="+mn-lt"/>
                <a:ea typeface="+mn-ea"/>
                <a:cs typeface="+mn-cs"/>
              </a:rPr>
            </a:br>
            <a:r>
              <a:rPr lang="en-CA" sz="1200" b="0" i="0" kern="1200" dirty="0" smtClean="0">
                <a:solidFill>
                  <a:schemeClr val="tx1"/>
                </a:solidFill>
                <a:effectLst/>
                <a:latin typeface="+mn-lt"/>
                <a:ea typeface="+mn-ea"/>
                <a:cs typeface="+mn-cs"/>
              </a:rPr>
              <a:t>21st century from Climate and Global Dynamic (http://www.</a:t>
            </a:r>
            <a:br>
              <a:rPr lang="en-CA" sz="1200" b="0" i="0" kern="1200" dirty="0" smtClean="0">
                <a:solidFill>
                  <a:schemeClr val="tx1"/>
                </a:solidFill>
                <a:effectLst/>
                <a:latin typeface="+mn-lt"/>
                <a:ea typeface="+mn-ea"/>
                <a:cs typeface="+mn-cs"/>
              </a:rPr>
            </a:br>
            <a:r>
              <a:rPr lang="en-CA" sz="1200" b="0" i="0" kern="1200" dirty="0" smtClean="0">
                <a:solidFill>
                  <a:schemeClr val="tx1"/>
                </a:solidFill>
                <a:effectLst/>
                <a:latin typeface="+mn-lt"/>
                <a:ea typeface="+mn-ea"/>
                <a:cs typeface="+mn-cs"/>
              </a:rPr>
              <a:t>cgd.ucar.edu/</a:t>
            </a:r>
            <a:r>
              <a:rPr lang="en-CA" sz="1200" b="0" i="0" kern="1200" dirty="0" err="1" smtClean="0">
                <a:solidFill>
                  <a:schemeClr val="tx1"/>
                </a:solidFill>
                <a:effectLst/>
                <a:latin typeface="+mn-lt"/>
                <a:ea typeface="+mn-ea"/>
                <a:cs typeface="+mn-cs"/>
              </a:rPr>
              <a:t>cas</a:t>
            </a:r>
            <a:r>
              <a:rPr lang="en-CA" sz="1200" b="0" i="0" kern="1200" dirty="0" smtClean="0">
                <a:solidFill>
                  <a:schemeClr val="tx1"/>
                </a:solidFill>
                <a:effectLst/>
                <a:latin typeface="+mn-lt"/>
                <a:ea typeface="+mn-ea"/>
                <a:cs typeface="+mn-cs"/>
              </a:rPr>
              <a:t>/catalog/</a:t>
            </a:r>
            <a:r>
              <a:rPr lang="en-CA" sz="1200" b="0" i="0" kern="1200" dirty="0" err="1" smtClean="0">
                <a:solidFill>
                  <a:schemeClr val="tx1"/>
                </a:solidFill>
                <a:effectLst/>
                <a:latin typeface="+mn-lt"/>
                <a:ea typeface="+mn-ea"/>
                <a:cs typeface="+mn-cs"/>
              </a:rPr>
              <a:t>climind</a:t>
            </a:r>
            <a:r>
              <a:rPr lang="en-CA" sz="1200" b="0" i="0" kern="1200" dirty="0" smtClean="0">
                <a:solidFill>
                  <a:schemeClr val="tx1"/>
                </a:solidFill>
                <a:effectLst/>
                <a:latin typeface="+mn-lt"/>
                <a:ea typeface="+mn-ea"/>
                <a:cs typeface="+mn-cs"/>
              </a:rPr>
              <a:t>/pdsi.html), which were</a:t>
            </a:r>
            <a:br>
              <a:rPr lang="en-CA" sz="1200" b="0" i="0" kern="1200" dirty="0" smtClean="0">
                <a:solidFill>
                  <a:schemeClr val="tx1"/>
                </a:solidFill>
                <a:effectLst/>
                <a:latin typeface="+mn-lt"/>
                <a:ea typeface="+mn-ea"/>
                <a:cs typeface="+mn-cs"/>
              </a:rPr>
            </a:br>
            <a:r>
              <a:rPr lang="en-CA" sz="1200" b="0" i="0" kern="1200" dirty="0" smtClean="0">
                <a:solidFill>
                  <a:schemeClr val="tx1"/>
                </a:solidFill>
                <a:effectLst/>
                <a:latin typeface="+mn-lt"/>
                <a:ea typeface="+mn-ea"/>
                <a:cs typeface="+mn-cs"/>
              </a:rPr>
              <a:t>computed using multi-model ensemble-mean monthly data</a:t>
            </a:r>
            <a:br>
              <a:rPr lang="en-CA" sz="1200" b="0" i="0" kern="1200" dirty="0" smtClean="0">
                <a:solidFill>
                  <a:schemeClr val="tx1"/>
                </a:solidFill>
                <a:effectLst/>
                <a:latin typeface="+mn-lt"/>
                <a:ea typeface="+mn-ea"/>
                <a:cs typeface="+mn-cs"/>
              </a:rPr>
            </a:br>
            <a:r>
              <a:rPr lang="en-CA" sz="1200" b="0" i="0" kern="1200" dirty="0" smtClean="0">
                <a:solidFill>
                  <a:schemeClr val="tx1"/>
                </a:solidFill>
                <a:effectLst/>
                <a:latin typeface="+mn-lt"/>
                <a:ea typeface="+mn-ea"/>
                <a:cs typeface="+mn-cs"/>
              </a:rPr>
              <a:t>of precipitation, surface air temperature, specific humidity,</a:t>
            </a:r>
            <a:br>
              <a:rPr lang="en-CA" sz="1200" b="0" i="0" kern="1200" dirty="0" smtClean="0">
                <a:solidFill>
                  <a:schemeClr val="tx1"/>
                </a:solidFill>
                <a:effectLst/>
                <a:latin typeface="+mn-lt"/>
                <a:ea typeface="+mn-ea"/>
                <a:cs typeface="+mn-cs"/>
              </a:rPr>
            </a:br>
            <a:r>
              <a:rPr lang="en-CA" sz="1200" b="0" i="0" kern="1200" dirty="0" smtClean="0">
                <a:solidFill>
                  <a:schemeClr val="tx1"/>
                </a:solidFill>
                <a:effectLst/>
                <a:latin typeface="+mn-lt"/>
                <a:ea typeface="+mn-ea"/>
                <a:cs typeface="+mn-cs"/>
              </a:rPr>
              <a:t>net radiation, wind speed and air pressure from 22 coupled</a:t>
            </a:r>
            <a:br>
              <a:rPr lang="en-CA" sz="1200" b="0" i="0" kern="1200" dirty="0" smtClean="0">
                <a:solidFill>
                  <a:schemeClr val="tx1"/>
                </a:solidFill>
                <a:effectLst/>
                <a:latin typeface="+mn-lt"/>
                <a:ea typeface="+mn-ea"/>
                <a:cs typeface="+mn-cs"/>
              </a:rPr>
            </a:br>
            <a:r>
              <a:rPr lang="en-CA" sz="1200" b="0" i="0" kern="1200" dirty="0" smtClean="0">
                <a:solidFill>
                  <a:schemeClr val="tx1"/>
                </a:solidFill>
                <a:effectLst/>
                <a:latin typeface="+mn-lt"/>
                <a:ea typeface="+mn-ea"/>
                <a:cs typeface="+mn-cs"/>
              </a:rPr>
              <a:t>climate models participated in the IPCC AR4 (Dai, 2011)</a:t>
            </a:r>
            <a:r>
              <a:rPr lang="en-CA" dirty="0" smtClean="0"/>
              <a:t> </a:t>
            </a:r>
            <a:br>
              <a:rPr lang="en-CA" dirty="0" smtClean="0"/>
            </a:br>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5</a:t>
            </a:fld>
            <a:endParaRPr lang="en-CA"/>
          </a:p>
        </p:txBody>
      </p:sp>
    </p:spTree>
    <p:extLst>
      <p:ext uri="{BB962C8B-B14F-4D97-AF65-F5344CB8AC3E}">
        <p14:creationId xmlns:p14="http://schemas.microsoft.com/office/powerpoint/2010/main" val="305863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smtClean="0"/>
              <a:t>geoTIFF</a:t>
            </a:r>
            <a:r>
              <a:rPr lang="fr-FR" dirty="0" smtClean="0"/>
              <a:t> 405x178 canada</a:t>
            </a:r>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6</a:t>
            </a:fld>
            <a:endParaRPr lang="en-CA"/>
          </a:p>
        </p:txBody>
      </p:sp>
    </p:spTree>
    <p:extLst>
      <p:ext uri="{BB962C8B-B14F-4D97-AF65-F5344CB8AC3E}">
        <p14:creationId xmlns:p14="http://schemas.microsoft.com/office/powerpoint/2010/main" val="2203633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7</a:t>
            </a:fld>
            <a:endParaRPr lang="en-CA"/>
          </a:p>
        </p:txBody>
      </p:sp>
    </p:spTree>
    <p:extLst>
      <p:ext uri="{BB962C8B-B14F-4D97-AF65-F5344CB8AC3E}">
        <p14:creationId xmlns:p14="http://schemas.microsoft.com/office/powerpoint/2010/main" val="633803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8</a:t>
            </a:fld>
            <a:endParaRPr lang="en-CA"/>
          </a:p>
        </p:txBody>
      </p:sp>
    </p:spTree>
    <p:extLst>
      <p:ext uri="{BB962C8B-B14F-4D97-AF65-F5344CB8AC3E}">
        <p14:creationId xmlns:p14="http://schemas.microsoft.com/office/powerpoint/2010/main" val="4154589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7D4409-4729-4BF6-A8CE-D9DD7254DBF2}" type="slidenum">
              <a:rPr lang="en-CA" smtClean="0"/>
              <a:t>9</a:t>
            </a:fld>
            <a:endParaRPr lang="en-CA"/>
          </a:p>
        </p:txBody>
      </p:sp>
    </p:spTree>
    <p:extLst>
      <p:ext uri="{BB962C8B-B14F-4D97-AF65-F5344CB8AC3E}">
        <p14:creationId xmlns:p14="http://schemas.microsoft.com/office/powerpoint/2010/main" val="4172165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799356-3F41-41BA-A3DC-4207CFB0F1C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CA"/>
          </a:p>
        </p:txBody>
      </p:sp>
      <p:sp>
        <p:nvSpPr>
          <p:cNvPr id="3" name="Sous-titre 2">
            <a:extLst>
              <a:ext uri="{FF2B5EF4-FFF2-40B4-BE49-F238E27FC236}">
                <a16:creationId xmlns:a16="http://schemas.microsoft.com/office/drawing/2014/main" id="{79E69ED1-3EFC-4C3F-8A9D-B45FB8C7F0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CA"/>
          </a:p>
        </p:txBody>
      </p:sp>
      <p:sp>
        <p:nvSpPr>
          <p:cNvPr id="4" name="Espace réservé de la date 3">
            <a:extLst>
              <a:ext uri="{FF2B5EF4-FFF2-40B4-BE49-F238E27FC236}">
                <a16:creationId xmlns:a16="http://schemas.microsoft.com/office/drawing/2014/main" id="{3D1C5FA9-2DD8-4286-8AE7-044681BB1920}"/>
              </a:ext>
            </a:extLst>
          </p:cNvPr>
          <p:cNvSpPr>
            <a:spLocks noGrp="1"/>
          </p:cNvSpPr>
          <p:nvPr>
            <p:ph type="dt" sz="half" idx="10"/>
          </p:nvPr>
        </p:nvSpPr>
        <p:spPr/>
        <p:txBody>
          <a:bodyPr/>
          <a:lstStyle/>
          <a:p>
            <a:fld id="{ADE028E6-5997-4C51-9F9D-07F94AA19B94}" type="datetime1">
              <a:rPr lang="en-CA" smtClean="0"/>
              <a:t>2021-04-29</a:t>
            </a:fld>
            <a:endParaRPr lang="en-CA"/>
          </a:p>
        </p:txBody>
      </p:sp>
      <p:sp>
        <p:nvSpPr>
          <p:cNvPr id="5" name="Espace réservé du pied de page 4">
            <a:extLst>
              <a:ext uri="{FF2B5EF4-FFF2-40B4-BE49-F238E27FC236}">
                <a16:creationId xmlns:a16="http://schemas.microsoft.com/office/drawing/2014/main" id="{A5991A81-7F45-4F49-9278-A67D9A4EEF6A}"/>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53055BBA-7C0A-409B-863C-52D7D9C127AC}"/>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2708401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1666FE-17C5-4D0B-9149-F6C160165822}"/>
              </a:ext>
            </a:extLst>
          </p:cNvPr>
          <p:cNvSpPr>
            <a:spLocks noGrp="1"/>
          </p:cNvSpPr>
          <p:nvPr>
            <p:ph type="title"/>
          </p:nvPr>
        </p:nvSpPr>
        <p:spPr/>
        <p:txBody>
          <a:bodyPr/>
          <a:lstStyle/>
          <a:p>
            <a:r>
              <a:rPr lang="fr-FR"/>
              <a:t>Modifiez le style du titre</a:t>
            </a:r>
            <a:endParaRPr lang="en-CA"/>
          </a:p>
        </p:txBody>
      </p:sp>
      <p:sp>
        <p:nvSpPr>
          <p:cNvPr id="3" name="Espace réservé du texte vertical 2">
            <a:extLst>
              <a:ext uri="{FF2B5EF4-FFF2-40B4-BE49-F238E27FC236}">
                <a16:creationId xmlns:a16="http://schemas.microsoft.com/office/drawing/2014/main" id="{A939C568-DA6B-41FE-8D69-32FC8B612458}"/>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E6A21029-4B27-4E68-9004-B73FEDB947D1}"/>
              </a:ext>
            </a:extLst>
          </p:cNvPr>
          <p:cNvSpPr>
            <a:spLocks noGrp="1"/>
          </p:cNvSpPr>
          <p:nvPr>
            <p:ph type="dt" sz="half" idx="10"/>
          </p:nvPr>
        </p:nvSpPr>
        <p:spPr/>
        <p:txBody>
          <a:bodyPr/>
          <a:lstStyle/>
          <a:p>
            <a:fld id="{40C3ACF4-1F58-41C1-8627-88B24884E38D}" type="datetime1">
              <a:rPr lang="en-CA" smtClean="0"/>
              <a:t>2021-04-29</a:t>
            </a:fld>
            <a:endParaRPr lang="en-CA"/>
          </a:p>
        </p:txBody>
      </p:sp>
      <p:sp>
        <p:nvSpPr>
          <p:cNvPr id="5" name="Espace réservé du pied de page 4">
            <a:extLst>
              <a:ext uri="{FF2B5EF4-FFF2-40B4-BE49-F238E27FC236}">
                <a16:creationId xmlns:a16="http://schemas.microsoft.com/office/drawing/2014/main" id="{FD16B82E-3AE8-4511-BAEE-A0496DA6FF25}"/>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59A16966-EE6D-4D78-80A6-D8678FA79E32}"/>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2516567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553E2D7-BCEF-446A-BDEF-706AC859C138}"/>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CA"/>
          </a:p>
        </p:txBody>
      </p:sp>
      <p:sp>
        <p:nvSpPr>
          <p:cNvPr id="3" name="Espace réservé du texte vertical 2">
            <a:extLst>
              <a:ext uri="{FF2B5EF4-FFF2-40B4-BE49-F238E27FC236}">
                <a16:creationId xmlns:a16="http://schemas.microsoft.com/office/drawing/2014/main" id="{97A8BC4F-15C1-4E9A-8A56-EE6D12ACCF6B}"/>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18BE9D40-25A0-4282-9FD6-86F435F2FE5A}"/>
              </a:ext>
            </a:extLst>
          </p:cNvPr>
          <p:cNvSpPr>
            <a:spLocks noGrp="1"/>
          </p:cNvSpPr>
          <p:nvPr>
            <p:ph type="dt" sz="half" idx="10"/>
          </p:nvPr>
        </p:nvSpPr>
        <p:spPr/>
        <p:txBody>
          <a:bodyPr/>
          <a:lstStyle/>
          <a:p>
            <a:fld id="{75140238-0394-4BCD-B091-A7A9A7272471}" type="datetime1">
              <a:rPr lang="en-CA" smtClean="0"/>
              <a:t>2021-04-29</a:t>
            </a:fld>
            <a:endParaRPr lang="en-CA"/>
          </a:p>
        </p:txBody>
      </p:sp>
      <p:sp>
        <p:nvSpPr>
          <p:cNvPr id="5" name="Espace réservé du pied de page 4">
            <a:extLst>
              <a:ext uri="{FF2B5EF4-FFF2-40B4-BE49-F238E27FC236}">
                <a16:creationId xmlns:a16="http://schemas.microsoft.com/office/drawing/2014/main" id="{E040BD63-11BF-45BB-B964-502361E5FCFD}"/>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A400F56A-497B-4B74-903B-670528023DE6}"/>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457739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4EAFFA-1AAD-449A-AB90-3CAFA5EA5C3C}"/>
              </a:ext>
            </a:extLst>
          </p:cNvPr>
          <p:cNvSpPr>
            <a:spLocks noGrp="1"/>
          </p:cNvSpPr>
          <p:nvPr>
            <p:ph type="title"/>
          </p:nvPr>
        </p:nvSpPr>
        <p:spPr/>
        <p:txBody>
          <a:bodyPr/>
          <a:lstStyle/>
          <a:p>
            <a:r>
              <a:rPr lang="fr-FR"/>
              <a:t>Modifiez le style du titre</a:t>
            </a:r>
            <a:endParaRPr lang="en-CA"/>
          </a:p>
        </p:txBody>
      </p:sp>
      <p:sp>
        <p:nvSpPr>
          <p:cNvPr id="3" name="Espace réservé du contenu 2">
            <a:extLst>
              <a:ext uri="{FF2B5EF4-FFF2-40B4-BE49-F238E27FC236}">
                <a16:creationId xmlns:a16="http://schemas.microsoft.com/office/drawing/2014/main" id="{068148AA-64F4-437C-A53D-30EE3362EA60}"/>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7CBC411E-455F-4AD0-9E3E-F032C7AEBD8C}"/>
              </a:ext>
            </a:extLst>
          </p:cNvPr>
          <p:cNvSpPr>
            <a:spLocks noGrp="1"/>
          </p:cNvSpPr>
          <p:nvPr>
            <p:ph type="dt" sz="half" idx="10"/>
          </p:nvPr>
        </p:nvSpPr>
        <p:spPr/>
        <p:txBody>
          <a:bodyPr/>
          <a:lstStyle/>
          <a:p>
            <a:fld id="{04221EED-24E5-44E1-956E-B2DBCCEFD5E4}" type="datetime1">
              <a:rPr lang="en-CA" smtClean="0"/>
              <a:t>2021-04-29</a:t>
            </a:fld>
            <a:endParaRPr lang="en-CA"/>
          </a:p>
        </p:txBody>
      </p:sp>
      <p:sp>
        <p:nvSpPr>
          <p:cNvPr id="5" name="Espace réservé du pied de page 4">
            <a:extLst>
              <a:ext uri="{FF2B5EF4-FFF2-40B4-BE49-F238E27FC236}">
                <a16:creationId xmlns:a16="http://schemas.microsoft.com/office/drawing/2014/main" id="{F7A02CFA-7788-43A0-8826-7BE4FC89754B}"/>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489F078A-9F6C-46EE-95C2-1E599B054258}"/>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1079123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6ADD1-C010-4695-83B6-322E5EF42D0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CA"/>
          </a:p>
        </p:txBody>
      </p:sp>
      <p:sp>
        <p:nvSpPr>
          <p:cNvPr id="3" name="Espace réservé du texte 2">
            <a:extLst>
              <a:ext uri="{FF2B5EF4-FFF2-40B4-BE49-F238E27FC236}">
                <a16:creationId xmlns:a16="http://schemas.microsoft.com/office/drawing/2014/main" id="{B322A113-02BA-478D-A139-BDE74E6148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D5D96BC3-86C9-4C19-86BB-514DE913FBF0}"/>
              </a:ext>
            </a:extLst>
          </p:cNvPr>
          <p:cNvSpPr>
            <a:spLocks noGrp="1"/>
          </p:cNvSpPr>
          <p:nvPr>
            <p:ph type="dt" sz="half" idx="10"/>
          </p:nvPr>
        </p:nvSpPr>
        <p:spPr/>
        <p:txBody>
          <a:bodyPr/>
          <a:lstStyle/>
          <a:p>
            <a:fld id="{E84E83B5-E6D0-4F20-9F0C-CC3694B36394}" type="datetime1">
              <a:rPr lang="en-CA" smtClean="0"/>
              <a:t>2021-04-29</a:t>
            </a:fld>
            <a:endParaRPr lang="en-CA"/>
          </a:p>
        </p:txBody>
      </p:sp>
      <p:sp>
        <p:nvSpPr>
          <p:cNvPr id="5" name="Espace réservé du pied de page 4">
            <a:extLst>
              <a:ext uri="{FF2B5EF4-FFF2-40B4-BE49-F238E27FC236}">
                <a16:creationId xmlns:a16="http://schemas.microsoft.com/office/drawing/2014/main" id="{E3B9AE64-CF55-4A44-A2FE-F7B699445C11}"/>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63AAC2D0-A67F-4511-97CA-1C42EB496901}"/>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3328793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45A429-85A1-4BBD-BCAA-1A8A97F79E55}"/>
              </a:ext>
            </a:extLst>
          </p:cNvPr>
          <p:cNvSpPr>
            <a:spLocks noGrp="1"/>
          </p:cNvSpPr>
          <p:nvPr>
            <p:ph type="title"/>
          </p:nvPr>
        </p:nvSpPr>
        <p:spPr/>
        <p:txBody>
          <a:bodyPr/>
          <a:lstStyle/>
          <a:p>
            <a:r>
              <a:rPr lang="fr-FR"/>
              <a:t>Modifiez le style du titre</a:t>
            </a:r>
            <a:endParaRPr lang="en-CA"/>
          </a:p>
        </p:txBody>
      </p:sp>
      <p:sp>
        <p:nvSpPr>
          <p:cNvPr id="3" name="Espace réservé du contenu 2">
            <a:extLst>
              <a:ext uri="{FF2B5EF4-FFF2-40B4-BE49-F238E27FC236}">
                <a16:creationId xmlns:a16="http://schemas.microsoft.com/office/drawing/2014/main" id="{2297B0A1-7BBD-42CE-8457-24F79EA57636}"/>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u contenu 3">
            <a:extLst>
              <a:ext uri="{FF2B5EF4-FFF2-40B4-BE49-F238E27FC236}">
                <a16:creationId xmlns:a16="http://schemas.microsoft.com/office/drawing/2014/main" id="{7EC261E1-542C-48CA-BD0F-C1965218F5D2}"/>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5" name="Espace réservé de la date 4">
            <a:extLst>
              <a:ext uri="{FF2B5EF4-FFF2-40B4-BE49-F238E27FC236}">
                <a16:creationId xmlns:a16="http://schemas.microsoft.com/office/drawing/2014/main" id="{05637551-0FE7-42B5-8151-4AAD4C05B382}"/>
              </a:ext>
            </a:extLst>
          </p:cNvPr>
          <p:cNvSpPr>
            <a:spLocks noGrp="1"/>
          </p:cNvSpPr>
          <p:nvPr>
            <p:ph type="dt" sz="half" idx="10"/>
          </p:nvPr>
        </p:nvSpPr>
        <p:spPr/>
        <p:txBody>
          <a:bodyPr/>
          <a:lstStyle/>
          <a:p>
            <a:fld id="{1D571632-D797-4FF1-BF5F-AE850EE5EA56}" type="datetime1">
              <a:rPr lang="en-CA" smtClean="0"/>
              <a:t>2021-04-29</a:t>
            </a:fld>
            <a:endParaRPr lang="en-CA"/>
          </a:p>
        </p:txBody>
      </p:sp>
      <p:sp>
        <p:nvSpPr>
          <p:cNvPr id="6" name="Espace réservé du pied de page 5">
            <a:extLst>
              <a:ext uri="{FF2B5EF4-FFF2-40B4-BE49-F238E27FC236}">
                <a16:creationId xmlns:a16="http://schemas.microsoft.com/office/drawing/2014/main" id="{457079F9-A2FA-4FB4-864E-B0003E017840}"/>
              </a:ext>
            </a:extLst>
          </p:cNvPr>
          <p:cNvSpPr>
            <a:spLocks noGrp="1"/>
          </p:cNvSpPr>
          <p:nvPr>
            <p:ph type="ftr" sz="quarter" idx="11"/>
          </p:nvPr>
        </p:nvSpPr>
        <p:spPr/>
        <p:txBody>
          <a:bodyPr/>
          <a:lstStyle/>
          <a:p>
            <a:endParaRPr lang="en-CA"/>
          </a:p>
        </p:txBody>
      </p:sp>
      <p:sp>
        <p:nvSpPr>
          <p:cNvPr id="7" name="Espace réservé du numéro de diapositive 6">
            <a:extLst>
              <a:ext uri="{FF2B5EF4-FFF2-40B4-BE49-F238E27FC236}">
                <a16:creationId xmlns:a16="http://schemas.microsoft.com/office/drawing/2014/main" id="{940047B9-0EF1-4B78-B1CA-16242C6FC155}"/>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843782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66E5F6-BCF6-4BC2-B42C-43DE6B8C4A7F}"/>
              </a:ext>
            </a:extLst>
          </p:cNvPr>
          <p:cNvSpPr>
            <a:spLocks noGrp="1"/>
          </p:cNvSpPr>
          <p:nvPr>
            <p:ph type="title"/>
          </p:nvPr>
        </p:nvSpPr>
        <p:spPr>
          <a:xfrm>
            <a:off x="839788" y="365125"/>
            <a:ext cx="10515600" cy="1325563"/>
          </a:xfrm>
        </p:spPr>
        <p:txBody>
          <a:bodyPr/>
          <a:lstStyle/>
          <a:p>
            <a:r>
              <a:rPr lang="fr-FR"/>
              <a:t>Modifiez le style du titre</a:t>
            </a:r>
            <a:endParaRPr lang="en-CA"/>
          </a:p>
        </p:txBody>
      </p:sp>
      <p:sp>
        <p:nvSpPr>
          <p:cNvPr id="3" name="Espace réservé du texte 2">
            <a:extLst>
              <a:ext uri="{FF2B5EF4-FFF2-40B4-BE49-F238E27FC236}">
                <a16:creationId xmlns:a16="http://schemas.microsoft.com/office/drawing/2014/main" id="{DBF3E6D9-2CE3-433D-8C4B-00E550C06C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5FD1F5E5-1BC2-45D9-B082-FE4EC0C819F4}"/>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5" name="Espace réservé du texte 4">
            <a:extLst>
              <a:ext uri="{FF2B5EF4-FFF2-40B4-BE49-F238E27FC236}">
                <a16:creationId xmlns:a16="http://schemas.microsoft.com/office/drawing/2014/main" id="{8D8ED58E-522F-477A-B408-E804C78230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EADCAD59-1328-478C-9437-1C5917FFD861}"/>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7" name="Espace réservé de la date 6">
            <a:extLst>
              <a:ext uri="{FF2B5EF4-FFF2-40B4-BE49-F238E27FC236}">
                <a16:creationId xmlns:a16="http://schemas.microsoft.com/office/drawing/2014/main" id="{FD682F8A-DD15-436A-9B38-3FDF728427E2}"/>
              </a:ext>
            </a:extLst>
          </p:cNvPr>
          <p:cNvSpPr>
            <a:spLocks noGrp="1"/>
          </p:cNvSpPr>
          <p:nvPr>
            <p:ph type="dt" sz="half" idx="10"/>
          </p:nvPr>
        </p:nvSpPr>
        <p:spPr/>
        <p:txBody>
          <a:bodyPr/>
          <a:lstStyle/>
          <a:p>
            <a:fld id="{42A021C9-DA9F-4AAA-B84B-79C96568D018}" type="datetime1">
              <a:rPr lang="en-CA" smtClean="0"/>
              <a:t>2021-04-29</a:t>
            </a:fld>
            <a:endParaRPr lang="en-CA"/>
          </a:p>
        </p:txBody>
      </p:sp>
      <p:sp>
        <p:nvSpPr>
          <p:cNvPr id="8" name="Espace réservé du pied de page 7">
            <a:extLst>
              <a:ext uri="{FF2B5EF4-FFF2-40B4-BE49-F238E27FC236}">
                <a16:creationId xmlns:a16="http://schemas.microsoft.com/office/drawing/2014/main" id="{399035E9-EEAE-48F8-BFD3-4722F346EF89}"/>
              </a:ext>
            </a:extLst>
          </p:cNvPr>
          <p:cNvSpPr>
            <a:spLocks noGrp="1"/>
          </p:cNvSpPr>
          <p:nvPr>
            <p:ph type="ftr" sz="quarter" idx="11"/>
          </p:nvPr>
        </p:nvSpPr>
        <p:spPr/>
        <p:txBody>
          <a:bodyPr/>
          <a:lstStyle/>
          <a:p>
            <a:endParaRPr lang="en-CA"/>
          </a:p>
        </p:txBody>
      </p:sp>
      <p:sp>
        <p:nvSpPr>
          <p:cNvPr id="9" name="Espace réservé du numéro de diapositive 8">
            <a:extLst>
              <a:ext uri="{FF2B5EF4-FFF2-40B4-BE49-F238E27FC236}">
                <a16:creationId xmlns:a16="http://schemas.microsoft.com/office/drawing/2014/main" id="{DB08D3BD-A990-4A35-8904-F9F199B1CDA5}"/>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323579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113548-A25B-4E64-9722-161ADE6322F6}"/>
              </a:ext>
            </a:extLst>
          </p:cNvPr>
          <p:cNvSpPr>
            <a:spLocks noGrp="1"/>
          </p:cNvSpPr>
          <p:nvPr>
            <p:ph type="title"/>
          </p:nvPr>
        </p:nvSpPr>
        <p:spPr/>
        <p:txBody>
          <a:bodyPr/>
          <a:lstStyle/>
          <a:p>
            <a:r>
              <a:rPr lang="fr-FR"/>
              <a:t>Modifiez le style du titre</a:t>
            </a:r>
            <a:endParaRPr lang="en-CA"/>
          </a:p>
        </p:txBody>
      </p:sp>
      <p:sp>
        <p:nvSpPr>
          <p:cNvPr id="3" name="Espace réservé de la date 2">
            <a:extLst>
              <a:ext uri="{FF2B5EF4-FFF2-40B4-BE49-F238E27FC236}">
                <a16:creationId xmlns:a16="http://schemas.microsoft.com/office/drawing/2014/main" id="{60FAD928-69FC-44C8-9FDF-6D67CCA993DE}"/>
              </a:ext>
            </a:extLst>
          </p:cNvPr>
          <p:cNvSpPr>
            <a:spLocks noGrp="1"/>
          </p:cNvSpPr>
          <p:nvPr>
            <p:ph type="dt" sz="half" idx="10"/>
          </p:nvPr>
        </p:nvSpPr>
        <p:spPr/>
        <p:txBody>
          <a:bodyPr/>
          <a:lstStyle/>
          <a:p>
            <a:fld id="{CB403965-A2A1-4DC4-A8FE-21C86CB0CAB5}" type="datetime1">
              <a:rPr lang="en-CA" smtClean="0"/>
              <a:t>2021-04-29</a:t>
            </a:fld>
            <a:endParaRPr lang="en-CA"/>
          </a:p>
        </p:txBody>
      </p:sp>
      <p:sp>
        <p:nvSpPr>
          <p:cNvPr id="4" name="Espace réservé du pied de page 3">
            <a:extLst>
              <a:ext uri="{FF2B5EF4-FFF2-40B4-BE49-F238E27FC236}">
                <a16:creationId xmlns:a16="http://schemas.microsoft.com/office/drawing/2014/main" id="{B3B6E4D7-8A7C-4BC1-A14C-FBDAE5ED8426}"/>
              </a:ext>
            </a:extLst>
          </p:cNvPr>
          <p:cNvSpPr>
            <a:spLocks noGrp="1"/>
          </p:cNvSpPr>
          <p:nvPr>
            <p:ph type="ftr" sz="quarter" idx="11"/>
          </p:nvPr>
        </p:nvSpPr>
        <p:spPr/>
        <p:txBody>
          <a:bodyPr/>
          <a:lstStyle/>
          <a:p>
            <a:endParaRPr lang="en-CA"/>
          </a:p>
        </p:txBody>
      </p:sp>
      <p:sp>
        <p:nvSpPr>
          <p:cNvPr id="5" name="Espace réservé du numéro de diapositive 4">
            <a:extLst>
              <a:ext uri="{FF2B5EF4-FFF2-40B4-BE49-F238E27FC236}">
                <a16:creationId xmlns:a16="http://schemas.microsoft.com/office/drawing/2014/main" id="{2FA9A70B-F391-46AD-A6F4-F7955FDB409B}"/>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2875496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9D3CFF1-BF5D-4AB1-BAF7-4345EC638509}"/>
              </a:ext>
            </a:extLst>
          </p:cNvPr>
          <p:cNvSpPr>
            <a:spLocks noGrp="1"/>
          </p:cNvSpPr>
          <p:nvPr>
            <p:ph type="dt" sz="half" idx="10"/>
          </p:nvPr>
        </p:nvSpPr>
        <p:spPr/>
        <p:txBody>
          <a:bodyPr/>
          <a:lstStyle/>
          <a:p>
            <a:fld id="{AC8957D5-070B-4833-9D73-5C859E9C50A4}" type="datetime1">
              <a:rPr lang="en-CA" smtClean="0"/>
              <a:t>2021-04-29</a:t>
            </a:fld>
            <a:endParaRPr lang="en-CA"/>
          </a:p>
        </p:txBody>
      </p:sp>
      <p:sp>
        <p:nvSpPr>
          <p:cNvPr id="3" name="Espace réservé du pied de page 2">
            <a:extLst>
              <a:ext uri="{FF2B5EF4-FFF2-40B4-BE49-F238E27FC236}">
                <a16:creationId xmlns:a16="http://schemas.microsoft.com/office/drawing/2014/main" id="{ECBE41BD-4412-4FBD-BFD3-46E231B794BB}"/>
              </a:ext>
            </a:extLst>
          </p:cNvPr>
          <p:cNvSpPr>
            <a:spLocks noGrp="1"/>
          </p:cNvSpPr>
          <p:nvPr>
            <p:ph type="ftr" sz="quarter" idx="11"/>
          </p:nvPr>
        </p:nvSpPr>
        <p:spPr/>
        <p:txBody>
          <a:bodyPr/>
          <a:lstStyle/>
          <a:p>
            <a:endParaRPr lang="en-CA"/>
          </a:p>
        </p:txBody>
      </p:sp>
      <p:sp>
        <p:nvSpPr>
          <p:cNvPr id="4" name="Espace réservé du numéro de diapositive 3">
            <a:extLst>
              <a:ext uri="{FF2B5EF4-FFF2-40B4-BE49-F238E27FC236}">
                <a16:creationId xmlns:a16="http://schemas.microsoft.com/office/drawing/2014/main" id="{62C72CE6-D34C-49D1-A454-7C69D37569A4}"/>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1341285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D7BFD2-F4FD-4F08-B447-7A9974B2406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CA"/>
          </a:p>
        </p:txBody>
      </p:sp>
      <p:sp>
        <p:nvSpPr>
          <p:cNvPr id="3" name="Espace réservé du contenu 2">
            <a:extLst>
              <a:ext uri="{FF2B5EF4-FFF2-40B4-BE49-F238E27FC236}">
                <a16:creationId xmlns:a16="http://schemas.microsoft.com/office/drawing/2014/main" id="{9A59CD15-14A6-483A-B53B-BF1FA2A510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u texte 3">
            <a:extLst>
              <a:ext uri="{FF2B5EF4-FFF2-40B4-BE49-F238E27FC236}">
                <a16:creationId xmlns:a16="http://schemas.microsoft.com/office/drawing/2014/main" id="{4547A172-9597-4048-8A95-1D6056F674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BC56E0D6-AAE3-43B8-B35B-7EEB041A0A1E}"/>
              </a:ext>
            </a:extLst>
          </p:cNvPr>
          <p:cNvSpPr>
            <a:spLocks noGrp="1"/>
          </p:cNvSpPr>
          <p:nvPr>
            <p:ph type="dt" sz="half" idx="10"/>
          </p:nvPr>
        </p:nvSpPr>
        <p:spPr/>
        <p:txBody>
          <a:bodyPr/>
          <a:lstStyle/>
          <a:p>
            <a:fld id="{62D6986E-63A1-4521-8CD0-20DE54B81DF4}" type="datetime1">
              <a:rPr lang="en-CA" smtClean="0"/>
              <a:t>2021-04-29</a:t>
            </a:fld>
            <a:endParaRPr lang="en-CA"/>
          </a:p>
        </p:txBody>
      </p:sp>
      <p:sp>
        <p:nvSpPr>
          <p:cNvPr id="6" name="Espace réservé du pied de page 5">
            <a:extLst>
              <a:ext uri="{FF2B5EF4-FFF2-40B4-BE49-F238E27FC236}">
                <a16:creationId xmlns:a16="http://schemas.microsoft.com/office/drawing/2014/main" id="{D5C7E314-569C-4389-8968-8364D675AE9E}"/>
              </a:ext>
            </a:extLst>
          </p:cNvPr>
          <p:cNvSpPr>
            <a:spLocks noGrp="1"/>
          </p:cNvSpPr>
          <p:nvPr>
            <p:ph type="ftr" sz="quarter" idx="11"/>
          </p:nvPr>
        </p:nvSpPr>
        <p:spPr/>
        <p:txBody>
          <a:bodyPr/>
          <a:lstStyle/>
          <a:p>
            <a:endParaRPr lang="en-CA"/>
          </a:p>
        </p:txBody>
      </p:sp>
      <p:sp>
        <p:nvSpPr>
          <p:cNvPr id="7" name="Espace réservé du numéro de diapositive 6">
            <a:extLst>
              <a:ext uri="{FF2B5EF4-FFF2-40B4-BE49-F238E27FC236}">
                <a16:creationId xmlns:a16="http://schemas.microsoft.com/office/drawing/2014/main" id="{BE0CD5D7-A427-47D9-8B6F-2095DBBFA433}"/>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2461502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585933-3F85-4A81-AB48-AB53BDD571F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CA"/>
          </a:p>
        </p:txBody>
      </p:sp>
      <p:sp>
        <p:nvSpPr>
          <p:cNvPr id="3" name="Espace réservé pour une image  2">
            <a:extLst>
              <a:ext uri="{FF2B5EF4-FFF2-40B4-BE49-F238E27FC236}">
                <a16:creationId xmlns:a16="http://schemas.microsoft.com/office/drawing/2014/main" id="{EE3859B8-389C-4B48-A4F3-11D943CED2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Espace réservé du texte 3">
            <a:extLst>
              <a:ext uri="{FF2B5EF4-FFF2-40B4-BE49-F238E27FC236}">
                <a16:creationId xmlns:a16="http://schemas.microsoft.com/office/drawing/2014/main" id="{FE8D65A3-4FA3-4605-99A3-E17751DD2B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A03B98D8-C91B-46F3-BB3E-46355BEDC99D}"/>
              </a:ext>
            </a:extLst>
          </p:cNvPr>
          <p:cNvSpPr>
            <a:spLocks noGrp="1"/>
          </p:cNvSpPr>
          <p:nvPr>
            <p:ph type="dt" sz="half" idx="10"/>
          </p:nvPr>
        </p:nvSpPr>
        <p:spPr/>
        <p:txBody>
          <a:bodyPr/>
          <a:lstStyle/>
          <a:p>
            <a:fld id="{2DF454D2-436D-4867-A6B5-AA82B5548399}" type="datetime1">
              <a:rPr lang="en-CA" smtClean="0"/>
              <a:t>2021-04-29</a:t>
            </a:fld>
            <a:endParaRPr lang="en-CA"/>
          </a:p>
        </p:txBody>
      </p:sp>
      <p:sp>
        <p:nvSpPr>
          <p:cNvPr id="6" name="Espace réservé du pied de page 5">
            <a:extLst>
              <a:ext uri="{FF2B5EF4-FFF2-40B4-BE49-F238E27FC236}">
                <a16:creationId xmlns:a16="http://schemas.microsoft.com/office/drawing/2014/main" id="{105D0F64-47B8-42A6-BDBE-1BA1956A9E5C}"/>
              </a:ext>
            </a:extLst>
          </p:cNvPr>
          <p:cNvSpPr>
            <a:spLocks noGrp="1"/>
          </p:cNvSpPr>
          <p:nvPr>
            <p:ph type="ftr" sz="quarter" idx="11"/>
          </p:nvPr>
        </p:nvSpPr>
        <p:spPr/>
        <p:txBody>
          <a:bodyPr/>
          <a:lstStyle/>
          <a:p>
            <a:endParaRPr lang="en-CA"/>
          </a:p>
        </p:txBody>
      </p:sp>
      <p:sp>
        <p:nvSpPr>
          <p:cNvPr id="7" name="Espace réservé du numéro de diapositive 6">
            <a:extLst>
              <a:ext uri="{FF2B5EF4-FFF2-40B4-BE49-F238E27FC236}">
                <a16:creationId xmlns:a16="http://schemas.microsoft.com/office/drawing/2014/main" id="{6AF657BA-954A-434D-8BCA-86FF4E1200ED}"/>
              </a:ext>
            </a:extLst>
          </p:cNvPr>
          <p:cNvSpPr>
            <a:spLocks noGrp="1"/>
          </p:cNvSpPr>
          <p:nvPr>
            <p:ph type="sldNum" sz="quarter" idx="12"/>
          </p:nvPr>
        </p:nvSpPr>
        <p:spPr/>
        <p:txBody>
          <a:bodyPr/>
          <a:lstStyle/>
          <a:p>
            <a:fld id="{0730FDA8-C380-487C-8262-56859A965823}" type="slidenum">
              <a:rPr lang="en-CA" smtClean="0"/>
              <a:t>‹#›</a:t>
            </a:fld>
            <a:endParaRPr lang="en-CA"/>
          </a:p>
        </p:txBody>
      </p:sp>
    </p:spTree>
    <p:extLst>
      <p:ext uri="{BB962C8B-B14F-4D97-AF65-F5344CB8AC3E}">
        <p14:creationId xmlns:p14="http://schemas.microsoft.com/office/powerpoint/2010/main" val="4089655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7EA0529-50EB-459D-BDC6-9BE33C8848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CA"/>
          </a:p>
        </p:txBody>
      </p:sp>
      <p:sp>
        <p:nvSpPr>
          <p:cNvPr id="3" name="Espace réservé du texte 2">
            <a:extLst>
              <a:ext uri="{FF2B5EF4-FFF2-40B4-BE49-F238E27FC236}">
                <a16:creationId xmlns:a16="http://schemas.microsoft.com/office/drawing/2014/main" id="{4C7062F7-94CC-41B7-9118-F191EA2C3E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CF7C2787-ECA5-461A-9F38-1723351B10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7F820-D17B-457E-864D-79B0F1437387}" type="datetime1">
              <a:rPr lang="en-CA" smtClean="0"/>
              <a:t>2021-04-29</a:t>
            </a:fld>
            <a:endParaRPr lang="en-CA"/>
          </a:p>
        </p:txBody>
      </p:sp>
      <p:sp>
        <p:nvSpPr>
          <p:cNvPr id="5" name="Espace réservé du pied de page 4">
            <a:extLst>
              <a:ext uri="{FF2B5EF4-FFF2-40B4-BE49-F238E27FC236}">
                <a16:creationId xmlns:a16="http://schemas.microsoft.com/office/drawing/2014/main" id="{710DA2CA-09B9-4625-9EA3-3B8DC3DCC1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Espace réservé du numéro de diapositive 5">
            <a:extLst>
              <a:ext uri="{FF2B5EF4-FFF2-40B4-BE49-F238E27FC236}">
                <a16:creationId xmlns:a16="http://schemas.microsoft.com/office/drawing/2014/main" id="{EB8CBB43-2F64-42F1-9137-29DA380DD6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0FDA8-C380-487C-8262-56859A965823}" type="slidenum">
              <a:rPr lang="en-CA" smtClean="0"/>
              <a:t>‹#›</a:t>
            </a:fld>
            <a:endParaRPr lang="en-CA"/>
          </a:p>
        </p:txBody>
      </p:sp>
    </p:spTree>
    <p:extLst>
      <p:ext uri="{BB962C8B-B14F-4D97-AF65-F5344CB8AC3E}">
        <p14:creationId xmlns:p14="http://schemas.microsoft.com/office/powerpoint/2010/main" val="1077423163"/>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xml"/><Relationship Id="rId7" Type="http://schemas.openxmlformats.org/officeDocument/2006/relationships/notesSlide" Target="../notesSlides/notesSlide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39.xml"/><Relationship Id="rId7" Type="http://schemas.openxmlformats.org/officeDocument/2006/relationships/image" Target="../media/image53.gif"/><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52.png"/><Relationship Id="rId5" Type="http://schemas.openxmlformats.org/officeDocument/2006/relationships/notesSlide" Target="../notesSlides/notesSlide10.xml"/><Relationship Id="rId4" Type="http://schemas.openxmlformats.org/officeDocument/2006/relationships/slideLayout" Target="../slideLayouts/slideLayout4.xml"/><Relationship Id="rId9" Type="http://schemas.openxmlformats.org/officeDocument/2006/relationships/image" Target="../media/image55.gif"/></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42.xml"/><Relationship Id="rId7" Type="http://schemas.openxmlformats.org/officeDocument/2006/relationships/image" Target="../media/image57.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56.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61.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60.png"/><Relationship Id="rId5" Type="http://schemas.openxmlformats.org/officeDocument/2006/relationships/notesSlide" Target="../notesSlides/notesSlide12.xml"/><Relationship Id="rId4"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image" Target="../media/image63.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62.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54.xml"/><Relationship Id="rId7" Type="http://schemas.openxmlformats.org/officeDocument/2006/relationships/image" Target="../media/image65.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64.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doi.org/10.1175/JHM-D-14-0039.1" TargetMode="External"/><Relationship Id="rId13" Type="http://schemas.openxmlformats.org/officeDocument/2006/relationships/hyperlink" Target="https://www.nrcan.gc.ca/climate-change/impacts-adaptations/climate-change-impacts-forests/forest-change-indicators/drought/17772" TargetMode="External"/><Relationship Id="rId18" Type="http://schemas.openxmlformats.org/officeDocument/2006/relationships/hyperlink" Target="https://doi.org/10.1111/j.1744-7976.2010.01211.x" TargetMode="External"/><Relationship Id="rId26" Type="http://schemas.openxmlformats.org/officeDocument/2006/relationships/hyperlink" Target="https://doi.org/10.3390/su9060970" TargetMode="External"/><Relationship Id="rId3" Type="http://schemas.openxmlformats.org/officeDocument/2006/relationships/tags" Target="../tags/tag60.xml"/><Relationship Id="rId21" Type="http://schemas.openxmlformats.org/officeDocument/2006/relationships/hyperlink" Target="https://doi.org/10.1002/hyp.9685" TargetMode="External"/><Relationship Id="rId7" Type="http://schemas.openxmlformats.org/officeDocument/2006/relationships/hyperlink" Target="https://doi.org/10.1080/07055900.2011.555103" TargetMode="External"/><Relationship Id="rId12" Type="http://schemas.openxmlformats.org/officeDocument/2006/relationships/hyperlink" Target="https://www.agr.gc.ca/atlas/supportdocument_documentdesupport/circa2000Landcover/fr/Couverture_des_terres_des_regions_agricoles_du_Canada_vers_l_an_2000_Specifications_de_contenu_informationnel_produites_conformement_a_la.pdf" TargetMode="External"/><Relationship Id="rId17" Type="http://schemas.openxmlformats.org/officeDocument/2006/relationships/hyperlink" Target="https://doi.org/10.1080/07011784.2015.1006023" TargetMode="External"/><Relationship Id="rId25" Type="http://schemas.openxmlformats.org/officeDocument/2006/relationships/hyperlink" Target="https://climatedataguide.ucar.edu/climate-data/soil-moisture-data-sets-overview-comparison-tables" TargetMode="External"/><Relationship Id="rId2" Type="http://schemas.openxmlformats.org/officeDocument/2006/relationships/tags" Target="../tags/tag59.xml"/><Relationship Id="rId16" Type="http://schemas.openxmlformats.org/officeDocument/2006/relationships/hyperlink" Target="https://doi.org/10.1016/j.ecolind.2014.07.008" TargetMode="External"/><Relationship Id="rId20" Type="http://schemas.openxmlformats.org/officeDocument/2006/relationships/hyperlink" Target="https://doi.org/10.1016/j.rse.2017.06.014" TargetMode="External"/><Relationship Id="rId29" Type="http://schemas.openxmlformats.org/officeDocument/2006/relationships/hyperlink" Target="https://doi.org/10.1016/S2095-3119(13)60699-1" TargetMode="External"/><Relationship Id="rId1" Type="http://schemas.openxmlformats.org/officeDocument/2006/relationships/tags" Target="../tags/tag58.xml"/><Relationship Id="rId6" Type="http://schemas.openxmlformats.org/officeDocument/2006/relationships/notesSlide" Target="../notesSlides/notesSlide17.xml"/><Relationship Id="rId11" Type="http://schemas.openxmlformats.org/officeDocument/2006/relationships/hyperlink" Target="https://doi.org/10.1080/07011784.2015.1006021" TargetMode="External"/><Relationship Id="rId24" Type="http://schemas.openxmlformats.org/officeDocument/2006/relationships/hyperlink" Target="https://doi.org/10.1016/j.aaspro.2010.09.006" TargetMode="External"/><Relationship Id="rId5" Type="http://schemas.openxmlformats.org/officeDocument/2006/relationships/slideLayout" Target="../slideLayouts/slideLayout2.xml"/><Relationship Id="rId15" Type="http://schemas.openxmlformats.org/officeDocument/2006/relationships/hyperlink" Target="https://doi.org/10.5194/essd-11-717-2019" TargetMode="External"/><Relationship Id="rId23" Type="http://schemas.openxmlformats.org/officeDocument/2006/relationships/hyperlink" Target="https://open.canada.ca/data/en/dataset/35b4153e-593f-47aa-91c0-c2f706382079" TargetMode="External"/><Relationship Id="rId28" Type="http://schemas.openxmlformats.org/officeDocument/2006/relationships/hyperlink" Target="https://doi.org/10.3390/ijerph120708359" TargetMode="External"/><Relationship Id="rId10" Type="http://schemas.openxmlformats.org/officeDocument/2006/relationships/hyperlink" Target="https://atlasclimatique.ca/variables" TargetMode="External"/><Relationship Id="rId19" Type="http://schemas.openxmlformats.org/officeDocument/2006/relationships/hyperlink" Target="https://doi.org/10.1080/07011784.2015.1006024" TargetMode="External"/><Relationship Id="rId4" Type="http://schemas.openxmlformats.org/officeDocument/2006/relationships/tags" Target="../tags/tag61.xml"/><Relationship Id="rId9" Type="http://schemas.openxmlformats.org/officeDocument/2006/relationships/hyperlink" Target="https://www.agr.gc.ca/eng/agriculture-and-the-environment/agricultural-practices/climate-change-and-agriculture/climate-scenarios-for-agriculture/?id=1329321981630" TargetMode="External"/><Relationship Id="rId14" Type="http://schemas.openxmlformats.org/officeDocument/2006/relationships/hyperlink" Target="https://www.esa-soilmoisture-cci.org/sites/default/files/documents/public/CCI%20SM%20v05.2%20documentation/ESA_CCI_SM_RD_D2.1_v1_ATBD_v05.2.pdf" TargetMode="External"/><Relationship Id="rId22" Type="http://schemas.openxmlformats.org/officeDocument/2006/relationships/hyperlink" Target="https://doi.org/10.3390/rs6086929" TargetMode="External"/><Relationship Id="rId27" Type="http://schemas.openxmlformats.org/officeDocument/2006/relationships/hyperlink" Target="https://doi.org/10.1038/nclimate1908"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64.xml"/><Relationship Id="rId7" Type="http://schemas.openxmlformats.org/officeDocument/2006/relationships/notesSlide" Target="../notesSlides/notesSlide18.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Layout" Target="../slideLayouts/slideLayout2.xml"/><Relationship Id="rId5" Type="http://schemas.openxmlformats.org/officeDocument/2006/relationships/tags" Target="../tags/tag66.xml"/><Relationship Id="rId4" Type="http://schemas.openxmlformats.org/officeDocument/2006/relationships/tags" Target="../tags/tag65.xml"/></Relationships>
</file>

<file path=ppt/slides/_rels/slide19.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9.xml"/></Relationships>
</file>

<file path=ppt/slides/_rels/slide2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72.xml"/><Relationship Id="rId7" Type="http://schemas.openxmlformats.org/officeDocument/2006/relationships/image" Target="../media/image69.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68.png"/><Relationship Id="rId5" Type="http://schemas.openxmlformats.org/officeDocument/2006/relationships/notesSlide" Target="../notesSlides/notesSlide20.xml"/><Relationship Id="rId4" Type="http://schemas.openxmlformats.org/officeDocument/2006/relationships/slideLayout" Target="../slideLayouts/slideLayout4.xml"/><Relationship Id="rId9" Type="http://schemas.openxmlformats.org/officeDocument/2006/relationships/image" Target="../media/image7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73.xml"/><Relationship Id="rId4" Type="http://schemas.openxmlformats.org/officeDocument/2006/relationships/image" Target="../media/image72.jp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2.xml"/><Relationship Id="rId7" Type="http://schemas.openxmlformats.org/officeDocument/2006/relationships/image" Target="../media/image4.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4.xml"/><Relationship Id="rId9" Type="http://schemas.openxmlformats.org/officeDocument/2006/relationships/hyperlink" Target="https://public.wmo.int/en/programmes/global-climate-observing-system/essential-climate-variable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5.xml"/><Relationship Id="rId7" Type="http://schemas.openxmlformats.org/officeDocument/2006/relationships/image" Target="../media/image7.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6.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8.xml"/><Relationship Id="rId7" Type="http://schemas.openxmlformats.org/officeDocument/2006/relationships/image" Target="../media/image10.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9.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21.xml"/><Relationship Id="rId7" Type="http://schemas.openxmlformats.org/officeDocument/2006/relationships/image" Target="../media/image13.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2.png"/><Relationship Id="rId5" Type="http://schemas.openxmlformats.org/officeDocument/2006/relationships/notesSlide" Target="../notesSlides/notesSlide6.xml"/><Relationship Id="rId4" Type="http://schemas.openxmlformats.org/officeDocument/2006/relationships/slideLayout" Target="../slideLayouts/slideLayout4.xml"/><Relationship Id="rId9" Type="http://schemas.openxmlformats.org/officeDocument/2006/relationships/image" Target="../media/image15.tif"/></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tif"/><Relationship Id="rId3" Type="http://schemas.openxmlformats.org/officeDocument/2006/relationships/tags" Target="../tags/tag24.xml"/><Relationship Id="rId7" Type="http://schemas.openxmlformats.org/officeDocument/2006/relationships/image" Target="../media/image13.png"/><Relationship Id="rId12" Type="http://schemas.openxmlformats.org/officeDocument/2006/relationships/image" Target="../media/image18.tif"/><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2.png"/><Relationship Id="rId11" Type="http://schemas.openxmlformats.org/officeDocument/2006/relationships/image" Target="../media/image15.tif"/><Relationship Id="rId5" Type="http://schemas.openxmlformats.org/officeDocument/2006/relationships/notesSlide" Target="../notesSlides/notesSlide7.xml"/><Relationship Id="rId10" Type="http://schemas.openxmlformats.org/officeDocument/2006/relationships/image" Target="../media/image17.png"/><Relationship Id="rId4" Type="http://schemas.openxmlformats.org/officeDocument/2006/relationships/slideLayout" Target="../slideLayouts/slideLayout4.xml"/><Relationship Id="rId9" Type="http://schemas.openxmlformats.org/officeDocument/2006/relationships/image" Target="../media/image16.png"/><Relationship Id="rId1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tags" Target="../tags/tag27.xml"/><Relationship Id="rId21" Type="http://schemas.openxmlformats.org/officeDocument/2006/relationships/image" Target="../media/image32.png"/><Relationship Id="rId7" Type="http://schemas.openxmlformats.org/officeDocument/2006/relationships/slideLayout" Target="../slideLayouts/slideLayout4.xml"/><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tags" Target="../tags/tag26.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22.png"/><Relationship Id="rId5" Type="http://schemas.openxmlformats.org/officeDocument/2006/relationships/tags" Target="../tags/tag29.xml"/><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tags" Target="../tags/tag28.xml"/><Relationship Id="rId9" Type="http://schemas.openxmlformats.org/officeDocument/2006/relationships/image" Target="../media/image15.tif"/><Relationship Id="rId1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9" Type="http://schemas.openxmlformats.org/officeDocument/2006/relationships/image" Target="../media/image48.png"/><Relationship Id="rId3" Type="http://schemas.openxmlformats.org/officeDocument/2006/relationships/tags" Target="../tags/tag33.xml"/><Relationship Id="rId21" Type="http://schemas.openxmlformats.org/officeDocument/2006/relationships/image" Target="../media/image30.png"/><Relationship Id="rId34" Type="http://schemas.openxmlformats.org/officeDocument/2006/relationships/image" Target="../media/image43.png"/><Relationship Id="rId42" Type="http://schemas.openxmlformats.org/officeDocument/2006/relationships/image" Target="../media/image51.png"/><Relationship Id="rId7" Type="http://schemas.openxmlformats.org/officeDocument/2006/relationships/slideLayout" Target="../slideLayouts/slideLayout4.xml"/><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47.png"/><Relationship Id="rId2" Type="http://schemas.openxmlformats.org/officeDocument/2006/relationships/tags" Target="../tags/tag32.xml"/><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41" Type="http://schemas.openxmlformats.org/officeDocument/2006/relationships/image" Target="../media/image50.png"/><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19.tif"/><Relationship Id="rId24" Type="http://schemas.openxmlformats.org/officeDocument/2006/relationships/image" Target="../media/image33.png"/><Relationship Id="rId32" Type="http://schemas.openxmlformats.org/officeDocument/2006/relationships/image" Target="../media/image41.png"/><Relationship Id="rId37" Type="http://schemas.openxmlformats.org/officeDocument/2006/relationships/image" Target="../media/image46.png"/><Relationship Id="rId40" Type="http://schemas.openxmlformats.org/officeDocument/2006/relationships/image" Target="../media/image49.png"/><Relationship Id="rId5" Type="http://schemas.openxmlformats.org/officeDocument/2006/relationships/tags" Target="../tags/tag35.xml"/><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36" Type="http://schemas.openxmlformats.org/officeDocument/2006/relationships/image" Target="../media/image45.png"/><Relationship Id="rId10" Type="http://schemas.openxmlformats.org/officeDocument/2006/relationships/image" Target="../media/image18.tif"/><Relationship Id="rId19" Type="http://schemas.openxmlformats.org/officeDocument/2006/relationships/image" Target="../media/image28.png"/><Relationship Id="rId31" Type="http://schemas.openxmlformats.org/officeDocument/2006/relationships/image" Target="../media/image40.png"/><Relationship Id="rId4" Type="http://schemas.openxmlformats.org/officeDocument/2006/relationships/tags" Target="../tags/tag34.xml"/><Relationship Id="rId9" Type="http://schemas.openxmlformats.org/officeDocument/2006/relationships/image" Target="../media/image15.tif"/><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à coins arrondis 11">
            <a:extLst>
              <a:ext uri="{FF2B5EF4-FFF2-40B4-BE49-F238E27FC236}">
                <a16:creationId xmlns:a16="http://schemas.microsoft.com/office/drawing/2014/main" id="{854FBCAA-DCC3-434B-BAB8-DD694D865772}"/>
              </a:ext>
            </a:extLst>
          </p:cNvPr>
          <p:cNvSpPr/>
          <p:nvPr>
            <p:custDataLst>
              <p:tags r:id="rId1"/>
            </p:custDataLst>
          </p:nvPr>
        </p:nvSpPr>
        <p:spPr>
          <a:xfrm>
            <a:off x="-294969" y="3804012"/>
            <a:ext cx="12725578" cy="1919767"/>
          </a:xfrm>
          <a:prstGeom prst="roundRect">
            <a:avLst/>
          </a:prstGeom>
          <a:solidFill>
            <a:schemeClr val="accent5">
              <a:lumMod val="50000"/>
              <a:alpha val="84706"/>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r"/>
            <a:endParaRPr lang="fr-CA" dirty="0">
              <a:solidFill>
                <a:schemeClr val="accent5">
                  <a:lumMod val="20000"/>
                  <a:lumOff val="80000"/>
                </a:schemeClr>
              </a:solidFill>
            </a:endParaRPr>
          </a:p>
          <a:p>
            <a:pPr algn="r"/>
            <a:endParaRPr lang="fr-CA" dirty="0">
              <a:solidFill>
                <a:schemeClr val="accent5">
                  <a:lumMod val="20000"/>
                  <a:lumOff val="80000"/>
                </a:schemeClr>
              </a:solidFill>
            </a:endParaRPr>
          </a:p>
        </p:txBody>
      </p:sp>
      <p:sp>
        <p:nvSpPr>
          <p:cNvPr id="13" name="ZoneTexte 12">
            <a:extLst>
              <a:ext uri="{FF2B5EF4-FFF2-40B4-BE49-F238E27FC236}">
                <a16:creationId xmlns:a16="http://schemas.microsoft.com/office/drawing/2014/main" id="{45C5000F-CD38-4B2E-A89F-BFD7BEA9FDEF}"/>
              </a:ext>
            </a:extLst>
          </p:cNvPr>
          <p:cNvSpPr txBox="1"/>
          <p:nvPr>
            <p:custDataLst>
              <p:tags r:id="rId2"/>
            </p:custDataLst>
          </p:nvPr>
        </p:nvSpPr>
        <p:spPr>
          <a:xfrm>
            <a:off x="7457440" y="1600790"/>
            <a:ext cx="4482146" cy="1569660"/>
          </a:xfrm>
          <a:prstGeom prst="rect">
            <a:avLst/>
          </a:prstGeom>
          <a:noFill/>
        </p:spPr>
        <p:txBody>
          <a:bodyPr wrap="square" rtlCol="0">
            <a:spAutoFit/>
          </a:bodyPr>
          <a:lstStyle/>
          <a:p>
            <a:pPr algn="r"/>
            <a:r>
              <a:rPr lang="fr-FR" sz="3200" b="1" dirty="0" smtClean="0">
                <a:solidFill>
                  <a:srgbClr val="587643"/>
                </a:solidFill>
              </a:rPr>
              <a:t>Présentation du projet de recherche</a:t>
            </a:r>
            <a:endParaRPr lang="fr-FR" sz="3200" b="1" dirty="0">
              <a:solidFill>
                <a:srgbClr val="587643"/>
              </a:solidFill>
            </a:endParaRPr>
          </a:p>
          <a:p>
            <a:pPr algn="r"/>
            <a:endParaRPr lang="fr-CA" sz="3200" b="1" dirty="0" smtClean="0">
              <a:solidFill>
                <a:srgbClr val="587643"/>
              </a:solidFill>
            </a:endParaRPr>
          </a:p>
        </p:txBody>
      </p:sp>
      <p:sp>
        <p:nvSpPr>
          <p:cNvPr id="19" name="Sous-titre 2">
            <a:extLst>
              <a:ext uri="{FF2B5EF4-FFF2-40B4-BE49-F238E27FC236}">
                <a16:creationId xmlns:a16="http://schemas.microsoft.com/office/drawing/2014/main" id="{4461D03B-B848-463B-BD2F-1076B5EB669E}"/>
              </a:ext>
            </a:extLst>
          </p:cNvPr>
          <p:cNvSpPr txBox="1">
            <a:spLocks/>
          </p:cNvSpPr>
          <p:nvPr>
            <p:custDataLst>
              <p:tags r:id="rId3"/>
            </p:custDataLst>
          </p:nvPr>
        </p:nvSpPr>
        <p:spPr>
          <a:xfrm>
            <a:off x="9285402" y="270042"/>
            <a:ext cx="2654184" cy="671418"/>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fr-CA" sz="1800" dirty="0" smtClean="0">
                <a:solidFill>
                  <a:srgbClr val="587643"/>
                </a:solidFill>
              </a:rPr>
              <a:t>Hiver 2021 – GAE710</a:t>
            </a:r>
            <a:endParaRPr lang="fr-CA" sz="1800" dirty="0">
              <a:solidFill>
                <a:srgbClr val="587643"/>
              </a:solidFill>
            </a:endParaRPr>
          </a:p>
          <a:p>
            <a:pPr algn="r"/>
            <a:r>
              <a:rPr lang="fr-CA" sz="1800" dirty="0">
                <a:solidFill>
                  <a:srgbClr val="587643"/>
                </a:solidFill>
              </a:rPr>
              <a:t>Université de Sherbrooke</a:t>
            </a:r>
          </a:p>
        </p:txBody>
      </p:sp>
      <p:sp>
        <p:nvSpPr>
          <p:cNvPr id="21" name="Sous-titre 2">
            <a:extLst>
              <a:ext uri="{FF2B5EF4-FFF2-40B4-BE49-F238E27FC236}">
                <a16:creationId xmlns:a16="http://schemas.microsoft.com/office/drawing/2014/main" id="{0CC2DB85-391B-4840-843A-FA0C218E833F}"/>
              </a:ext>
            </a:extLst>
          </p:cNvPr>
          <p:cNvSpPr txBox="1">
            <a:spLocks/>
          </p:cNvSpPr>
          <p:nvPr>
            <p:custDataLst>
              <p:tags r:id="rId4"/>
            </p:custDataLst>
          </p:nvPr>
        </p:nvSpPr>
        <p:spPr>
          <a:xfrm>
            <a:off x="9285402" y="5933983"/>
            <a:ext cx="2465164" cy="356668"/>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fr-CA" sz="1800" dirty="0">
                <a:solidFill>
                  <a:srgbClr val="587643"/>
                </a:solidFill>
              </a:rPr>
              <a:t> Par : </a:t>
            </a:r>
            <a:r>
              <a:rPr lang="fr-CA" sz="1800" dirty="0" smtClean="0">
                <a:solidFill>
                  <a:srgbClr val="587643"/>
                </a:solidFill>
              </a:rPr>
              <a:t>Vincent </a:t>
            </a:r>
            <a:r>
              <a:rPr lang="fr-CA" sz="1800" dirty="0">
                <a:solidFill>
                  <a:srgbClr val="587643"/>
                </a:solidFill>
              </a:rPr>
              <a:t>le Falher</a:t>
            </a:r>
          </a:p>
        </p:txBody>
      </p:sp>
      <p:sp>
        <p:nvSpPr>
          <p:cNvPr id="8" name="Rectangle 7"/>
          <p:cNvSpPr/>
          <p:nvPr>
            <p:custDataLst>
              <p:tags r:id="rId5"/>
            </p:custDataLst>
          </p:nvPr>
        </p:nvSpPr>
        <p:spPr>
          <a:xfrm>
            <a:off x="1515612" y="4102175"/>
            <a:ext cx="10886817" cy="1323439"/>
          </a:xfrm>
          <a:prstGeom prst="rect">
            <a:avLst/>
          </a:prstGeom>
        </p:spPr>
        <p:txBody>
          <a:bodyPr wrap="square">
            <a:spAutoFit/>
          </a:bodyPr>
          <a:lstStyle/>
          <a:p>
            <a:r>
              <a:rPr lang="fr-FR" sz="4000" b="1" dirty="0" smtClean="0">
                <a:solidFill>
                  <a:schemeClr val="bg1"/>
                </a:solidFill>
              </a:rPr>
              <a:t>Étude de l’évolution de l’humidité du sol agricole au Canada entre 1980 et 2019 </a:t>
            </a:r>
            <a:r>
              <a:rPr lang="en-CA" sz="1400" b="1" dirty="0" smtClean="0">
                <a:solidFill>
                  <a:schemeClr val="bg1"/>
                </a:solidFill>
              </a:rPr>
              <a:t>(2021)</a:t>
            </a:r>
            <a:endParaRPr lang="en-CA" sz="1200" b="1" dirty="0" smtClean="0">
              <a:solidFill>
                <a:schemeClr val="bg1"/>
              </a:solidFill>
            </a:endParaRPr>
          </a:p>
        </p:txBody>
      </p:sp>
      <p:sp>
        <p:nvSpPr>
          <p:cNvPr id="14" name="Rectangle 13"/>
          <p:cNvSpPr/>
          <p:nvPr/>
        </p:nvSpPr>
        <p:spPr>
          <a:xfrm>
            <a:off x="4945687" y="3423387"/>
            <a:ext cx="957313" cy="215444"/>
          </a:xfrm>
          <a:prstGeom prst="rect">
            <a:avLst/>
          </a:prstGeom>
        </p:spPr>
        <p:txBody>
          <a:bodyPr wrap="none">
            <a:spAutoFit/>
          </a:bodyPr>
          <a:lstStyle/>
          <a:p>
            <a:r>
              <a:rPr lang="en-CA" sz="800" dirty="0" smtClean="0"/>
              <a:t>V. Le Falher (2021)</a:t>
            </a:r>
            <a:endParaRPr lang="en-CA" sz="800" dirty="0"/>
          </a:p>
        </p:txBody>
      </p:sp>
      <p:pic>
        <p:nvPicPr>
          <p:cNvPr id="1028" name="Picture 4" descr="https://lh5.googleusercontent.com/8vZTtsm4EgZi_ans0N90sbqIdy40RImP8VyAR5U9ns81GxyRjGcFUmmGueTyjNB1pHXq9cIhnc8KrTmoAXhscs0DlgfkWWb5Djf5zTg9WxZeaedm-DzugyOMYHNYW9ZRH6T19Pw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0758" y="80500"/>
            <a:ext cx="3652835" cy="14752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0" y="-1"/>
            <a:ext cx="4880758" cy="3771495"/>
          </a:xfrm>
          <a:prstGeom prst="rect">
            <a:avLst/>
          </a:prstGeom>
        </p:spPr>
      </p:pic>
    </p:spTree>
    <p:extLst>
      <p:ext uri="{BB962C8B-B14F-4D97-AF65-F5344CB8AC3E}">
        <p14:creationId xmlns:p14="http://schemas.microsoft.com/office/powerpoint/2010/main" val="201483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564"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56429" y="185616"/>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Résultats: </a:t>
            </a:r>
            <a:r>
              <a:rPr lang="fr-CA" sz="3200" b="1" dirty="0" smtClean="0">
                <a:solidFill>
                  <a:srgbClr val="C00000"/>
                </a:solidFill>
                <a:effectLst>
                  <a:outerShdw blurRad="38100" dist="38100" dir="2700000" algn="tl">
                    <a:srgbClr val="000000">
                      <a:alpha val="43137"/>
                    </a:srgbClr>
                  </a:outerShdw>
                </a:effectLst>
              </a:rPr>
              <a:t>évolution du </a:t>
            </a:r>
            <a:r>
              <a:rPr lang="fr-CA" sz="3200" b="1" dirty="0" err="1" smtClean="0">
                <a:solidFill>
                  <a:srgbClr val="C00000"/>
                </a:solidFill>
                <a:effectLst>
                  <a:outerShdw blurRad="38100" dist="38100" dir="2700000" algn="tl">
                    <a:srgbClr val="000000">
                      <a:alpha val="43137"/>
                    </a:srgbClr>
                  </a:outerShdw>
                </a:effectLst>
              </a:rPr>
              <a:t>sm</a:t>
            </a:r>
            <a:r>
              <a:rPr lang="fr-CA" sz="3200" b="1" dirty="0" smtClean="0">
                <a:solidFill>
                  <a:srgbClr val="C00000"/>
                </a:solidFill>
                <a:effectLst>
                  <a:outerShdw blurRad="38100" dist="38100" dir="2700000" algn="tl">
                    <a:srgbClr val="000000">
                      <a:alpha val="43137"/>
                    </a:srgbClr>
                  </a:outerShdw>
                </a:effectLst>
              </a:rPr>
              <a:t> moyen</a:t>
            </a:r>
            <a:endParaRPr lang="fr-CA" sz="3200" b="1" dirty="0">
              <a:solidFill>
                <a:srgbClr val="C00000"/>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46545BD6-CF08-4733-B06A-BF3867E14B12}"/>
              </a:ext>
            </a:extLst>
          </p:cNvPr>
          <p:cNvSpPr>
            <a:spLocks noGrp="1"/>
          </p:cNvSpPr>
          <p:nvPr>
            <p:ph type="sldNum" sz="quarter" idx="12"/>
            <p:custDataLst>
              <p:tags r:id="rId3"/>
            </p:custDataLst>
          </p:nvPr>
        </p:nvSpPr>
        <p:spPr>
          <a:xfrm>
            <a:off x="5745480" y="4212452"/>
            <a:ext cx="2743200" cy="365125"/>
          </a:xfrm>
        </p:spPr>
        <p:txBody>
          <a:bodyPr/>
          <a:lstStyle/>
          <a:p>
            <a:fld id="{0730FDA8-C380-487C-8262-56859A965823}" type="slidenum">
              <a:rPr lang="en-CA" smtClean="0"/>
              <a:t>10</a:t>
            </a:fld>
            <a:endParaRPr lang="en-CA"/>
          </a:p>
        </p:txBody>
      </p:sp>
      <p:sp>
        <p:nvSpPr>
          <p:cNvPr id="17" name="Rectangle 16"/>
          <p:cNvSpPr/>
          <p:nvPr/>
        </p:nvSpPr>
        <p:spPr>
          <a:xfrm>
            <a:off x="6280874" y="1719040"/>
            <a:ext cx="639919" cy="253916"/>
          </a:xfrm>
          <a:prstGeom prst="rect">
            <a:avLst/>
          </a:prstGeom>
        </p:spPr>
        <p:txBody>
          <a:bodyPr wrap="none">
            <a:spAutoFit/>
          </a:bodyPr>
          <a:lstStyle/>
          <a:p>
            <a:r>
              <a:rPr lang="fr-FR" sz="1050" dirty="0" smtClean="0"/>
              <a:t>1990-99</a:t>
            </a:r>
            <a:endParaRPr lang="fr-FR" sz="1050" dirty="0"/>
          </a:p>
        </p:txBody>
      </p:sp>
      <p:sp>
        <p:nvSpPr>
          <p:cNvPr id="18" name="Rectangle 17"/>
          <p:cNvSpPr/>
          <p:nvPr/>
        </p:nvSpPr>
        <p:spPr>
          <a:xfrm>
            <a:off x="8512019" y="1705671"/>
            <a:ext cx="639919" cy="253916"/>
          </a:xfrm>
          <a:prstGeom prst="rect">
            <a:avLst/>
          </a:prstGeom>
        </p:spPr>
        <p:txBody>
          <a:bodyPr wrap="none">
            <a:spAutoFit/>
          </a:bodyPr>
          <a:lstStyle/>
          <a:p>
            <a:r>
              <a:rPr lang="fr-FR" sz="1050" dirty="0" smtClean="0"/>
              <a:t>2000-09</a:t>
            </a:r>
            <a:endParaRPr lang="fr-FR" sz="1050" dirty="0"/>
          </a:p>
        </p:txBody>
      </p:sp>
      <p:sp>
        <p:nvSpPr>
          <p:cNvPr id="19" name="Rectangle 18"/>
          <p:cNvSpPr/>
          <p:nvPr/>
        </p:nvSpPr>
        <p:spPr>
          <a:xfrm>
            <a:off x="10990640" y="1719040"/>
            <a:ext cx="639919" cy="253916"/>
          </a:xfrm>
          <a:prstGeom prst="rect">
            <a:avLst/>
          </a:prstGeom>
        </p:spPr>
        <p:txBody>
          <a:bodyPr wrap="none">
            <a:spAutoFit/>
          </a:bodyPr>
          <a:lstStyle/>
          <a:p>
            <a:r>
              <a:rPr lang="fr-FR" sz="1050" dirty="0" smtClean="0"/>
              <a:t>2010-19</a:t>
            </a:r>
            <a:endParaRPr lang="fr-FR" sz="1050" dirty="0"/>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1694" y="1759646"/>
            <a:ext cx="5852172" cy="4389129"/>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9780" y="1668211"/>
            <a:ext cx="6096000" cy="457200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9112" y="1668210"/>
            <a:ext cx="5852172" cy="4389129"/>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3360" y="1668210"/>
            <a:ext cx="6096000" cy="4572000"/>
          </a:xfrm>
          <a:prstGeom prst="rect">
            <a:avLst/>
          </a:prstGeom>
        </p:spPr>
      </p:pic>
      <p:sp>
        <p:nvSpPr>
          <p:cNvPr id="14" name="Rectangle 13"/>
          <p:cNvSpPr/>
          <p:nvPr/>
        </p:nvSpPr>
        <p:spPr>
          <a:xfrm>
            <a:off x="1911847" y="1552306"/>
            <a:ext cx="1883016" cy="369332"/>
          </a:xfrm>
          <a:prstGeom prst="rect">
            <a:avLst/>
          </a:prstGeom>
        </p:spPr>
        <p:txBody>
          <a:bodyPr wrap="none">
            <a:spAutoFit/>
          </a:bodyPr>
          <a:lstStyle/>
          <a:p>
            <a:r>
              <a:rPr lang="fr-FR" dirty="0" smtClean="0"/>
              <a:t>National canadien</a:t>
            </a:r>
            <a:endParaRPr lang="fr-FR" dirty="0"/>
          </a:p>
        </p:txBody>
      </p:sp>
      <p:sp>
        <p:nvSpPr>
          <p:cNvPr id="4" name="Rectangle 3"/>
          <p:cNvSpPr/>
          <p:nvPr/>
        </p:nvSpPr>
        <p:spPr>
          <a:xfrm>
            <a:off x="6937032" y="1547993"/>
            <a:ext cx="3264099" cy="369332"/>
          </a:xfrm>
          <a:prstGeom prst="rect">
            <a:avLst/>
          </a:prstGeom>
        </p:spPr>
        <p:txBody>
          <a:bodyPr wrap="none">
            <a:spAutoFit/>
          </a:bodyPr>
          <a:lstStyle/>
          <a:p>
            <a:r>
              <a:rPr lang="fr-FR" dirty="0" smtClean="0"/>
              <a:t>Prairie  / centre / ouest canadien</a:t>
            </a:r>
            <a:endParaRPr lang="fr-FR" dirty="0"/>
          </a:p>
        </p:txBody>
      </p:sp>
    </p:spTree>
    <p:extLst>
      <p:ext uri="{BB962C8B-B14F-4D97-AF65-F5344CB8AC3E}">
        <p14:creationId xmlns:p14="http://schemas.microsoft.com/office/powerpoint/2010/main" val="41923283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nextCondLst>
                <p:cond evt="onClick" delay="0">
                  <p:tgtEl>
                    <p:spTgt spid="10"/>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12" restart="whenNotActive" fill="hold" evtFilter="cancelBubble" nodeType="interactiveSeq">
                <p:stCondLst>
                  <p:cond evt="onClick" delay="0">
                    <p:tgtEl>
                      <p:spTgt spid="12"/>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nextCondLst>
                <p:cond evt="onClick" delay="0">
                  <p:tgtEl>
                    <p:spTgt spid="12"/>
                  </p:tgtEl>
                </p:cond>
              </p:nextCondLst>
            </p:seq>
            <p:seq concurrent="1" nextAc="seek">
              <p:cTn id="17" restart="whenNotActive" fill="hold" evtFilter="cancelBubble" nodeType="interactiveSeq">
                <p:stCondLst>
                  <p:cond evt="onClick" delay="0">
                    <p:tgtEl>
                      <p:spTgt spid="21"/>
                    </p:tgtEl>
                  </p:cond>
                </p:stCondLst>
                <p:endSync evt="end" delay="0">
                  <p:rtn val="all"/>
                </p:endSync>
                <p:childTnLst>
                  <p:par>
                    <p:cTn id="18" fill="hold">
                      <p:stCondLst>
                        <p:cond delay="0"/>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6"/>
          <a:stretch>
            <a:fillRect/>
          </a:stretch>
        </p:blipFill>
        <p:spPr>
          <a:xfrm>
            <a:off x="6438926" y="2314105"/>
            <a:ext cx="5560034" cy="3286029"/>
          </a:xfrm>
          <a:prstGeom prst="rect">
            <a:avLst/>
          </a:prstGeom>
        </p:spPr>
      </p:pic>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Résultats: </a:t>
            </a:r>
            <a:r>
              <a:rPr lang="fr-CA" sz="3200" b="1" dirty="0" smtClean="0">
                <a:solidFill>
                  <a:srgbClr val="C00000"/>
                </a:solidFill>
                <a:effectLst>
                  <a:outerShdw blurRad="38100" dist="38100" dir="2700000" algn="tl">
                    <a:srgbClr val="000000">
                      <a:alpha val="43137"/>
                    </a:srgbClr>
                  </a:outerShdw>
                </a:effectLst>
              </a:rPr>
              <a:t>nombre de pixels</a:t>
            </a:r>
            <a:endParaRPr lang="fr-CA" sz="3200" b="1" dirty="0">
              <a:solidFill>
                <a:srgbClr val="C00000"/>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11</a:t>
            </a:fld>
            <a:endParaRPr lang="en-CA" dirty="0"/>
          </a:p>
        </p:txBody>
      </p:sp>
      <p:sp>
        <p:nvSpPr>
          <p:cNvPr id="10" name="TextBox 9"/>
          <p:cNvSpPr txBox="1"/>
          <p:nvPr/>
        </p:nvSpPr>
        <p:spPr>
          <a:xfrm>
            <a:off x="3011815" y="5521146"/>
            <a:ext cx="8354888" cy="1200329"/>
          </a:xfrm>
          <a:prstGeom prst="rect">
            <a:avLst/>
          </a:prstGeom>
          <a:noFill/>
        </p:spPr>
        <p:txBody>
          <a:bodyPr wrap="square" rtlCol="0">
            <a:spAutoFit/>
          </a:bodyPr>
          <a:lstStyle/>
          <a:p>
            <a:r>
              <a:rPr lang="fr-FR" dirty="0" smtClean="0"/>
              <a:t>Nombre de pixels </a:t>
            </a:r>
            <a:r>
              <a:rPr lang="fr-FR" dirty="0" err="1" smtClean="0"/>
              <a:t>sm</a:t>
            </a:r>
            <a:r>
              <a:rPr lang="fr-FR" dirty="0" smtClean="0"/>
              <a:t> moyen</a:t>
            </a:r>
          </a:p>
          <a:p>
            <a:pPr marL="285750" indent="-285750">
              <a:buFont typeface="Arial" panose="020B0604020202020204" pitchFamily="34" charset="0"/>
              <a:buChar char="•"/>
            </a:pPr>
            <a:r>
              <a:rPr lang="fr-FR" dirty="0" smtClean="0"/>
              <a:t>Chute importante en 1980</a:t>
            </a:r>
          </a:p>
          <a:p>
            <a:pPr marL="285750" indent="-285750">
              <a:buFont typeface="Arial" panose="020B0604020202020204" pitchFamily="34" charset="0"/>
              <a:buChar char="•"/>
            </a:pPr>
            <a:r>
              <a:rPr lang="fr-FR" dirty="0" smtClean="0"/>
              <a:t>Saint-Laurent 4 fois moins que Prairie; normal à partir de 1990  (instruments actif de télédétection, algorithme)</a:t>
            </a:r>
            <a:endParaRPr lang="en-CA" dirty="0"/>
          </a:p>
        </p:txBody>
      </p:sp>
      <p:pic>
        <p:nvPicPr>
          <p:cNvPr id="8198" name="Picture 6" descr="https://lh4.googleusercontent.com/BVCYICgRiHGv6nZUN8tvn1y-hfrgM_e7s1EUo_3gkaKlM7cBt1Kglkjkh1O3ibCQTTL9-oulju2JPySsXq5RSOMywndmxLgKAzYArIjXULBqSVxLKjsBoSQNLRTMSzNeDNngosuu"/>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37201" y="1007590"/>
            <a:ext cx="8961759" cy="114894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192325" y="6194459"/>
            <a:ext cx="2819490" cy="369332"/>
          </a:xfrm>
          <a:prstGeom prst="rect">
            <a:avLst/>
          </a:prstGeom>
        </p:spPr>
        <p:txBody>
          <a:bodyPr wrap="none">
            <a:spAutoFit/>
          </a:bodyPr>
          <a:lstStyle/>
          <a:p>
            <a:r>
              <a:rPr lang="fr-FR" dirty="0" smtClean="0"/>
              <a:t>Saint-Laurent / est canadien</a:t>
            </a:r>
            <a:endParaRPr lang="fr-FR" dirty="0"/>
          </a:p>
        </p:txBody>
      </p:sp>
      <p:sp>
        <p:nvSpPr>
          <p:cNvPr id="14" name="Rectangle 13"/>
          <p:cNvSpPr/>
          <p:nvPr/>
        </p:nvSpPr>
        <p:spPr>
          <a:xfrm>
            <a:off x="165406" y="3462499"/>
            <a:ext cx="3264099" cy="369332"/>
          </a:xfrm>
          <a:prstGeom prst="rect">
            <a:avLst/>
          </a:prstGeom>
        </p:spPr>
        <p:txBody>
          <a:bodyPr wrap="none">
            <a:spAutoFit/>
          </a:bodyPr>
          <a:lstStyle/>
          <a:p>
            <a:r>
              <a:rPr lang="fr-FR" dirty="0" smtClean="0"/>
              <a:t>Prairie  / centre / ouest canadien</a:t>
            </a:r>
            <a:endParaRPr lang="fr-FR" dirty="0"/>
          </a:p>
        </p:txBody>
      </p:sp>
      <p:sp>
        <p:nvSpPr>
          <p:cNvPr id="12" name="Rectangle 11"/>
          <p:cNvSpPr/>
          <p:nvPr/>
        </p:nvSpPr>
        <p:spPr>
          <a:xfrm>
            <a:off x="5094856" y="3652662"/>
            <a:ext cx="1499128" cy="230832"/>
          </a:xfrm>
          <a:prstGeom prst="rect">
            <a:avLst/>
          </a:prstGeom>
        </p:spPr>
        <p:txBody>
          <a:bodyPr wrap="none">
            <a:spAutoFit/>
          </a:bodyPr>
          <a:lstStyle/>
          <a:p>
            <a:r>
              <a:rPr lang="en-CA" sz="900" dirty="0">
                <a:solidFill>
                  <a:srgbClr val="000000"/>
                </a:solidFill>
                <a:latin typeface="Times New Roman" panose="02020603050405020304" pitchFamily="18" charset="0"/>
              </a:rPr>
              <a:t>Environment </a:t>
            </a:r>
            <a:r>
              <a:rPr lang="en-CA" sz="900" dirty="0" smtClean="0">
                <a:solidFill>
                  <a:srgbClr val="000000"/>
                </a:solidFill>
                <a:latin typeface="Times New Roman" panose="02020603050405020304" pitchFamily="18" charset="0"/>
              </a:rPr>
              <a:t>Canada (2015)</a:t>
            </a:r>
            <a:endParaRPr lang="en-CA" sz="900" dirty="0"/>
          </a:p>
        </p:txBody>
      </p:sp>
      <p:sp>
        <p:nvSpPr>
          <p:cNvPr id="22" name="Rectangle 21"/>
          <p:cNvSpPr/>
          <p:nvPr/>
        </p:nvSpPr>
        <p:spPr>
          <a:xfrm>
            <a:off x="6522720" y="5746970"/>
            <a:ext cx="5395310" cy="338554"/>
          </a:xfrm>
          <a:prstGeom prst="rect">
            <a:avLst/>
          </a:prstGeom>
        </p:spPr>
        <p:txBody>
          <a:bodyPr wrap="square">
            <a:spAutoFit/>
          </a:bodyPr>
          <a:lstStyle/>
          <a:p>
            <a:pPr algn="r"/>
            <a:r>
              <a:rPr lang="en-CA" sz="800" dirty="0">
                <a:solidFill>
                  <a:srgbClr val="000000"/>
                </a:solidFill>
                <a:latin typeface="Times New Roman" panose="02020603050405020304" pitchFamily="18" charset="0"/>
              </a:rPr>
              <a:t>Annual Palmer Drought Severity (PDSI) values </a:t>
            </a:r>
            <a:r>
              <a:rPr lang="en-CA" sz="800" dirty="0" smtClean="0">
                <a:solidFill>
                  <a:srgbClr val="000000"/>
                </a:solidFill>
                <a:latin typeface="Times New Roman" panose="02020603050405020304" pitchFamily="18" charset="0"/>
              </a:rPr>
              <a:t>for</a:t>
            </a:r>
          </a:p>
          <a:p>
            <a:pPr algn="r"/>
            <a:r>
              <a:rPr lang="en-CA" sz="800" dirty="0" smtClean="0">
                <a:solidFill>
                  <a:srgbClr val="000000"/>
                </a:solidFill>
                <a:latin typeface="Times New Roman" panose="02020603050405020304" pitchFamily="18" charset="0"/>
              </a:rPr>
              <a:t> </a:t>
            </a:r>
            <a:r>
              <a:rPr lang="en-CA" sz="800" dirty="0">
                <a:solidFill>
                  <a:srgbClr val="000000"/>
                </a:solidFill>
                <a:latin typeface="Times New Roman" panose="02020603050405020304" pitchFamily="18" charset="0"/>
              </a:rPr>
              <a:t>a) Kamloops, BC, b) Saskatoon, SK, c) </a:t>
            </a:r>
            <a:r>
              <a:rPr lang="en-CA" sz="800" dirty="0" err="1">
                <a:solidFill>
                  <a:srgbClr val="000000"/>
                </a:solidFill>
                <a:latin typeface="Times New Roman" panose="02020603050405020304" pitchFamily="18" charset="0"/>
              </a:rPr>
              <a:t>Sherbrooke</a:t>
            </a:r>
            <a:r>
              <a:rPr lang="en-CA" sz="800" dirty="0">
                <a:solidFill>
                  <a:srgbClr val="000000"/>
                </a:solidFill>
                <a:latin typeface="Times New Roman" panose="02020603050405020304" pitchFamily="18" charset="0"/>
              </a:rPr>
              <a:t>, QC, and d) Yarmouth, NS. Solid lines represent 10-year running means</a:t>
            </a:r>
            <a:endParaRPr lang="en-CA" sz="800" dirty="0"/>
          </a:p>
        </p:txBody>
      </p:sp>
      <p:pic>
        <p:nvPicPr>
          <p:cNvPr id="23" name="Picture 22"/>
          <p:cNvPicPr>
            <a:picLocks noChangeAspect="1"/>
          </p:cNvPicPr>
          <p:nvPr/>
        </p:nvPicPr>
        <p:blipFill>
          <a:blip r:embed="rId8"/>
          <a:stretch>
            <a:fillRect/>
          </a:stretch>
        </p:blipFill>
        <p:spPr>
          <a:xfrm>
            <a:off x="236684" y="1099870"/>
            <a:ext cx="2676934" cy="2464373"/>
          </a:xfrm>
          <a:prstGeom prst="rect">
            <a:avLst/>
          </a:prstGeom>
        </p:spPr>
      </p:pic>
      <p:pic>
        <p:nvPicPr>
          <p:cNvPr id="24" name="Picture 23"/>
          <p:cNvPicPr>
            <a:picLocks noChangeAspect="1"/>
          </p:cNvPicPr>
          <p:nvPr/>
        </p:nvPicPr>
        <p:blipFill>
          <a:blip r:embed="rId9"/>
          <a:stretch>
            <a:fillRect/>
          </a:stretch>
        </p:blipFill>
        <p:spPr>
          <a:xfrm>
            <a:off x="236684" y="3792162"/>
            <a:ext cx="2676934" cy="2441967"/>
          </a:xfrm>
          <a:prstGeom prst="rect">
            <a:avLst/>
          </a:prstGeom>
        </p:spPr>
      </p:pic>
    </p:spTree>
    <p:extLst>
      <p:ext uri="{BB962C8B-B14F-4D97-AF65-F5344CB8AC3E}">
        <p14:creationId xmlns:p14="http://schemas.microsoft.com/office/powerpoint/2010/main" val="2767500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564"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56429" y="193236"/>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Résultats: </a:t>
            </a:r>
            <a:r>
              <a:rPr lang="fr-CA" sz="3200" b="1" dirty="0" smtClean="0">
                <a:solidFill>
                  <a:srgbClr val="C00000"/>
                </a:solidFill>
                <a:effectLst>
                  <a:outerShdw blurRad="38100" dist="38100" dir="2700000" algn="tl">
                    <a:srgbClr val="000000">
                      <a:alpha val="43137"/>
                    </a:srgbClr>
                  </a:outerShdw>
                </a:effectLst>
              </a:rPr>
              <a:t>tendance du </a:t>
            </a:r>
            <a:r>
              <a:rPr lang="fr-CA" sz="3200" b="1" dirty="0" err="1" smtClean="0">
                <a:solidFill>
                  <a:srgbClr val="C00000"/>
                </a:solidFill>
                <a:effectLst>
                  <a:outerShdw blurRad="38100" dist="38100" dir="2700000" algn="tl">
                    <a:srgbClr val="000000">
                      <a:alpha val="43137"/>
                    </a:srgbClr>
                  </a:outerShdw>
                </a:effectLst>
              </a:rPr>
              <a:t>sm</a:t>
            </a:r>
            <a:r>
              <a:rPr lang="fr-CA" sz="3200" b="1" dirty="0" smtClean="0">
                <a:solidFill>
                  <a:srgbClr val="C00000"/>
                </a:solidFill>
                <a:effectLst>
                  <a:outerShdw blurRad="38100" dist="38100" dir="2700000" algn="tl">
                    <a:srgbClr val="000000">
                      <a:alpha val="43137"/>
                    </a:srgbClr>
                  </a:outerShdw>
                </a:effectLst>
              </a:rPr>
              <a:t> moyen</a:t>
            </a:r>
            <a:endParaRPr lang="fr-CA" sz="3200" b="1" dirty="0">
              <a:solidFill>
                <a:srgbClr val="C00000"/>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46545BD6-CF08-4733-B06A-BF3867E14B12}"/>
              </a:ext>
            </a:extLst>
          </p:cNvPr>
          <p:cNvSpPr>
            <a:spLocks noGrp="1"/>
          </p:cNvSpPr>
          <p:nvPr>
            <p:ph type="sldNum" sz="quarter" idx="12"/>
            <p:custDataLst>
              <p:tags r:id="rId3"/>
            </p:custDataLst>
          </p:nvPr>
        </p:nvSpPr>
        <p:spPr/>
        <p:txBody>
          <a:bodyPr/>
          <a:lstStyle/>
          <a:p>
            <a:fld id="{0730FDA8-C380-487C-8262-56859A965823}" type="slidenum">
              <a:rPr lang="en-CA" smtClean="0"/>
              <a:t>12</a:t>
            </a:fld>
            <a:endParaRPr lang="en-CA"/>
          </a:p>
        </p:txBody>
      </p:sp>
      <p:pic>
        <p:nvPicPr>
          <p:cNvPr id="5122" name="Picture 2" descr="https://lh4.googleusercontent.com/qfKISS7jWw04CThmlhXI6VhEwMl8FHRZjw1Kkn_6bcFH9AsoJ3w3e_LK0yueIXwHouM4qllq1hQiF-GFARO0k6nQ-bQEJrGzUh9jTHyJVbAlv8ypWhcV0n-uqapwsqov0CjQZWh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995" y="1140231"/>
            <a:ext cx="11794842" cy="204141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lh5.googleusercontent.com/u7tP25M88qcSTOnPYWLP1bZpxNboeSWqL6IUfIqlRmZ6lBxqzDP_DeeUZTrKd2h-oNHHfFZ0uxHp-6MVE2sSaoxSOUzQZuk4x-iTODgVRHVW0y-AkQgwvTrvAaGrQVR1jR8M1Px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995" y="4319576"/>
            <a:ext cx="11651247" cy="20165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04995" y="919076"/>
            <a:ext cx="3264099" cy="369332"/>
          </a:xfrm>
          <a:prstGeom prst="rect">
            <a:avLst/>
          </a:prstGeom>
        </p:spPr>
        <p:txBody>
          <a:bodyPr wrap="none">
            <a:spAutoFit/>
          </a:bodyPr>
          <a:lstStyle/>
          <a:p>
            <a:r>
              <a:rPr lang="fr-FR" dirty="0" smtClean="0"/>
              <a:t>Prairie  / centre / ouest canadien</a:t>
            </a:r>
            <a:endParaRPr lang="fr-FR" dirty="0"/>
          </a:p>
        </p:txBody>
      </p:sp>
      <p:sp>
        <p:nvSpPr>
          <p:cNvPr id="14" name="Rectangle 13"/>
          <p:cNvSpPr/>
          <p:nvPr/>
        </p:nvSpPr>
        <p:spPr>
          <a:xfrm>
            <a:off x="204995" y="4106992"/>
            <a:ext cx="2819490" cy="369332"/>
          </a:xfrm>
          <a:prstGeom prst="rect">
            <a:avLst/>
          </a:prstGeom>
        </p:spPr>
        <p:txBody>
          <a:bodyPr wrap="none">
            <a:spAutoFit/>
          </a:bodyPr>
          <a:lstStyle/>
          <a:p>
            <a:r>
              <a:rPr lang="fr-FR" dirty="0" smtClean="0"/>
              <a:t>Saint-Laurent / est canadien</a:t>
            </a:r>
            <a:endParaRPr lang="fr-FR" dirty="0"/>
          </a:p>
        </p:txBody>
      </p:sp>
      <p:sp>
        <p:nvSpPr>
          <p:cNvPr id="16" name="Rectangle 15"/>
          <p:cNvSpPr/>
          <p:nvPr/>
        </p:nvSpPr>
        <p:spPr>
          <a:xfrm>
            <a:off x="1094541" y="1189982"/>
            <a:ext cx="660758" cy="261610"/>
          </a:xfrm>
          <a:prstGeom prst="rect">
            <a:avLst/>
          </a:prstGeom>
        </p:spPr>
        <p:txBody>
          <a:bodyPr wrap="none">
            <a:spAutoFit/>
          </a:bodyPr>
          <a:lstStyle/>
          <a:p>
            <a:r>
              <a:rPr lang="fr-FR" sz="1050" dirty="0" smtClean="0"/>
              <a:t>1980-89</a:t>
            </a:r>
            <a:endParaRPr lang="fr-FR" sz="1050" dirty="0"/>
          </a:p>
        </p:txBody>
      </p:sp>
      <p:sp>
        <p:nvSpPr>
          <p:cNvPr id="2" name="TextBox 1"/>
          <p:cNvSpPr txBox="1"/>
          <p:nvPr/>
        </p:nvSpPr>
        <p:spPr>
          <a:xfrm>
            <a:off x="3581400" y="3122256"/>
            <a:ext cx="6400800" cy="1200329"/>
          </a:xfrm>
          <a:prstGeom prst="rect">
            <a:avLst/>
          </a:prstGeom>
          <a:noFill/>
        </p:spPr>
        <p:txBody>
          <a:bodyPr wrap="square" rtlCol="0">
            <a:spAutoFit/>
          </a:bodyPr>
          <a:lstStyle/>
          <a:p>
            <a:r>
              <a:rPr lang="fr-FR" dirty="0" err="1"/>
              <a:t>sm</a:t>
            </a:r>
            <a:r>
              <a:rPr lang="fr-FR" dirty="0"/>
              <a:t> moyen</a:t>
            </a:r>
            <a:endParaRPr lang="fr-FR" dirty="0" smtClean="0"/>
          </a:p>
          <a:p>
            <a:pPr marL="285750" indent="-285750">
              <a:buFont typeface="Arial" panose="020B0604020202020204" pitchFamily="34" charset="0"/>
              <a:buChar char="•"/>
            </a:pPr>
            <a:r>
              <a:rPr lang="fr-FR" dirty="0" smtClean="0"/>
              <a:t>Pas la même échelle de valeur: 0.26~0.28 vs 0.18~0.22</a:t>
            </a:r>
          </a:p>
          <a:p>
            <a:pPr marL="285750" indent="-285750">
              <a:buFont typeface="Arial" panose="020B0604020202020204" pitchFamily="34" charset="0"/>
              <a:buChar char="•"/>
            </a:pPr>
            <a:r>
              <a:rPr lang="fr-FR" dirty="0" smtClean="0"/>
              <a:t>Prairie tendance à la baisse</a:t>
            </a:r>
          </a:p>
          <a:p>
            <a:pPr marL="285750" indent="-285750">
              <a:buFont typeface="Arial" panose="020B0604020202020204" pitchFamily="34" charset="0"/>
              <a:buChar char="•"/>
            </a:pPr>
            <a:r>
              <a:rPr lang="fr-FR" dirty="0" smtClean="0"/>
              <a:t>Saint-Laurent tendance à la hausse</a:t>
            </a:r>
            <a:endParaRPr lang="en-CA" dirty="0"/>
          </a:p>
        </p:txBody>
      </p:sp>
      <p:sp>
        <p:nvSpPr>
          <p:cNvPr id="17" name="Rectangle 16"/>
          <p:cNvSpPr/>
          <p:nvPr/>
        </p:nvSpPr>
        <p:spPr>
          <a:xfrm>
            <a:off x="3469094" y="1193829"/>
            <a:ext cx="639919" cy="253916"/>
          </a:xfrm>
          <a:prstGeom prst="rect">
            <a:avLst/>
          </a:prstGeom>
        </p:spPr>
        <p:txBody>
          <a:bodyPr wrap="none">
            <a:spAutoFit/>
          </a:bodyPr>
          <a:lstStyle/>
          <a:p>
            <a:r>
              <a:rPr lang="fr-FR" sz="1050" dirty="0" smtClean="0"/>
              <a:t>1990-99</a:t>
            </a:r>
            <a:endParaRPr lang="fr-FR" sz="1050" dirty="0"/>
          </a:p>
        </p:txBody>
      </p:sp>
      <p:sp>
        <p:nvSpPr>
          <p:cNvPr id="18" name="Rectangle 17"/>
          <p:cNvSpPr/>
          <p:nvPr/>
        </p:nvSpPr>
        <p:spPr>
          <a:xfrm>
            <a:off x="5700239" y="1180460"/>
            <a:ext cx="639919" cy="253916"/>
          </a:xfrm>
          <a:prstGeom prst="rect">
            <a:avLst/>
          </a:prstGeom>
        </p:spPr>
        <p:txBody>
          <a:bodyPr wrap="none">
            <a:spAutoFit/>
          </a:bodyPr>
          <a:lstStyle/>
          <a:p>
            <a:r>
              <a:rPr lang="fr-FR" sz="1050" dirty="0" smtClean="0"/>
              <a:t>2000-09</a:t>
            </a:r>
            <a:endParaRPr lang="fr-FR" sz="1050" dirty="0"/>
          </a:p>
        </p:txBody>
      </p:sp>
      <p:sp>
        <p:nvSpPr>
          <p:cNvPr id="19" name="Rectangle 18"/>
          <p:cNvSpPr/>
          <p:nvPr/>
        </p:nvSpPr>
        <p:spPr>
          <a:xfrm>
            <a:off x="8178860" y="1193829"/>
            <a:ext cx="639919" cy="253916"/>
          </a:xfrm>
          <a:prstGeom prst="rect">
            <a:avLst/>
          </a:prstGeom>
        </p:spPr>
        <p:txBody>
          <a:bodyPr wrap="none">
            <a:spAutoFit/>
          </a:bodyPr>
          <a:lstStyle/>
          <a:p>
            <a:r>
              <a:rPr lang="fr-FR" sz="1050" dirty="0" smtClean="0"/>
              <a:t>2010-19</a:t>
            </a:r>
            <a:endParaRPr lang="fr-FR" sz="1050" dirty="0"/>
          </a:p>
        </p:txBody>
      </p:sp>
      <p:sp>
        <p:nvSpPr>
          <p:cNvPr id="20" name="Rectangle 19"/>
          <p:cNvSpPr/>
          <p:nvPr/>
        </p:nvSpPr>
        <p:spPr>
          <a:xfrm>
            <a:off x="10502960" y="1193829"/>
            <a:ext cx="777777" cy="253916"/>
          </a:xfrm>
          <a:prstGeom prst="rect">
            <a:avLst/>
          </a:prstGeom>
        </p:spPr>
        <p:txBody>
          <a:bodyPr wrap="none">
            <a:spAutoFit/>
          </a:bodyPr>
          <a:lstStyle/>
          <a:p>
            <a:r>
              <a:rPr lang="fr-FR" sz="1050" dirty="0" smtClean="0"/>
              <a:t>1980-2019</a:t>
            </a:r>
            <a:endParaRPr lang="fr-FR" sz="1050" dirty="0"/>
          </a:p>
        </p:txBody>
      </p:sp>
    </p:spTree>
    <p:extLst>
      <p:ext uri="{BB962C8B-B14F-4D97-AF65-F5344CB8AC3E}">
        <p14:creationId xmlns:p14="http://schemas.microsoft.com/office/powerpoint/2010/main" val="491979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Résultats: </a:t>
            </a:r>
            <a:r>
              <a:rPr lang="fr-CA" sz="3200" b="1" dirty="0" err="1" smtClean="0">
                <a:solidFill>
                  <a:srgbClr val="C00000"/>
                </a:solidFill>
                <a:effectLst>
                  <a:outerShdw blurRad="38100" dist="38100" dir="2700000" algn="tl">
                    <a:srgbClr val="000000">
                      <a:alpha val="43137"/>
                    </a:srgbClr>
                  </a:outerShdw>
                </a:effectLst>
              </a:rPr>
              <a:t>sm</a:t>
            </a:r>
            <a:r>
              <a:rPr lang="fr-CA" sz="3200" b="1" dirty="0" smtClean="0">
                <a:solidFill>
                  <a:srgbClr val="C00000"/>
                </a:solidFill>
                <a:effectLst>
                  <a:outerShdw blurRad="38100" dist="38100" dir="2700000" algn="tl">
                    <a:srgbClr val="000000">
                      <a:alpha val="43137"/>
                    </a:srgbClr>
                  </a:outerShdw>
                </a:effectLst>
              </a:rPr>
              <a:t> min, max, </a:t>
            </a:r>
            <a:r>
              <a:rPr lang="fr-CA" sz="3200" b="1" dirty="0" err="1" smtClean="0">
                <a:solidFill>
                  <a:srgbClr val="C00000"/>
                </a:solidFill>
                <a:effectLst>
                  <a:outerShdw blurRad="38100" dist="38100" dir="2700000" algn="tl">
                    <a:srgbClr val="000000">
                      <a:alpha val="43137"/>
                    </a:srgbClr>
                  </a:outerShdw>
                </a:effectLst>
              </a:rPr>
              <a:t>std</a:t>
            </a:r>
            <a:r>
              <a:rPr lang="fr-CA" sz="3200" b="1" dirty="0" smtClean="0">
                <a:solidFill>
                  <a:srgbClr val="C00000"/>
                </a:solidFill>
                <a:effectLst>
                  <a:outerShdw blurRad="38100" dist="38100" dir="2700000" algn="tl">
                    <a:srgbClr val="000000">
                      <a:alpha val="43137"/>
                    </a:srgbClr>
                  </a:outerShdw>
                </a:effectLst>
              </a:rPr>
              <a:t> </a:t>
            </a:r>
            <a:r>
              <a:rPr lang="fr-CA" sz="3200" b="1" dirty="0" err="1" smtClean="0">
                <a:solidFill>
                  <a:srgbClr val="C00000"/>
                </a:solidFill>
                <a:effectLst>
                  <a:outerShdw blurRad="38100" dist="38100" dir="2700000" algn="tl">
                    <a:srgbClr val="000000">
                      <a:alpha val="43137"/>
                    </a:srgbClr>
                  </a:outerShdw>
                </a:effectLst>
              </a:rPr>
              <a:t>dev</a:t>
            </a:r>
            <a:r>
              <a:rPr lang="fr-CA" sz="3200" b="1" dirty="0" smtClean="0">
                <a:solidFill>
                  <a:srgbClr val="C00000"/>
                </a:solidFill>
                <a:effectLst>
                  <a:outerShdw blurRad="38100" dist="38100" dir="2700000" algn="tl">
                    <a:srgbClr val="000000">
                      <a:alpha val="43137"/>
                    </a:srgbClr>
                  </a:outerShdw>
                </a:effectLst>
              </a:rPr>
              <a:t>, </a:t>
            </a:r>
            <a:r>
              <a:rPr lang="fr-CA" sz="3200" b="1" dirty="0" err="1" smtClean="0">
                <a:solidFill>
                  <a:srgbClr val="C00000"/>
                </a:solidFill>
                <a:effectLst>
                  <a:outerShdw blurRad="38100" dist="38100" dir="2700000" algn="tl">
                    <a:srgbClr val="000000">
                      <a:alpha val="43137"/>
                    </a:srgbClr>
                  </a:outerShdw>
                </a:effectLst>
              </a:rPr>
              <a:t>moy</a:t>
            </a:r>
            <a:endParaRPr lang="fr-CA" sz="3200" b="1" dirty="0">
              <a:solidFill>
                <a:srgbClr val="C00000"/>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13</a:t>
            </a:fld>
            <a:endParaRPr lang="en-CA"/>
          </a:p>
        </p:txBody>
      </p:sp>
      <p:sp>
        <p:nvSpPr>
          <p:cNvPr id="10" name="TextBox 9"/>
          <p:cNvSpPr txBox="1"/>
          <p:nvPr/>
        </p:nvSpPr>
        <p:spPr>
          <a:xfrm>
            <a:off x="3566160" y="3122944"/>
            <a:ext cx="5516880" cy="1200329"/>
          </a:xfrm>
          <a:prstGeom prst="rect">
            <a:avLst/>
          </a:prstGeom>
          <a:noFill/>
        </p:spPr>
        <p:txBody>
          <a:bodyPr wrap="square" rtlCol="0">
            <a:spAutoFit/>
          </a:bodyPr>
          <a:lstStyle/>
          <a:p>
            <a:r>
              <a:rPr lang="fr-FR" dirty="0" smtClean="0"/>
              <a:t>Nombre de pixels </a:t>
            </a:r>
            <a:r>
              <a:rPr lang="fr-FR" dirty="0" err="1" smtClean="0"/>
              <a:t>sm</a:t>
            </a:r>
            <a:r>
              <a:rPr lang="fr-FR" dirty="0" smtClean="0"/>
              <a:t> moyen</a:t>
            </a:r>
          </a:p>
          <a:p>
            <a:pPr marL="285750" indent="-285750">
              <a:buFont typeface="Arial" panose="020B0604020202020204" pitchFamily="34" charset="0"/>
              <a:buChar char="•"/>
            </a:pPr>
            <a:r>
              <a:rPr lang="fr-FR" dirty="0" smtClean="0"/>
              <a:t>Chute importante en 1980</a:t>
            </a:r>
          </a:p>
          <a:p>
            <a:pPr marL="285750" indent="-285750">
              <a:buFont typeface="Arial" panose="020B0604020202020204" pitchFamily="34" charset="0"/>
              <a:buChar char="•"/>
            </a:pPr>
            <a:r>
              <a:rPr lang="fr-FR" dirty="0" smtClean="0"/>
              <a:t>Saint-Laurent 4 fois moins; normal à partir de 1990 (instruments de télédétection, algorithme)</a:t>
            </a:r>
            <a:endParaRPr lang="en-CA" dirty="0"/>
          </a:p>
        </p:txBody>
      </p:sp>
      <p:pic>
        <p:nvPicPr>
          <p:cNvPr id="9218" name="Picture 2" descr="https://lh4.googleusercontent.com/gxZ1l0_3B_e74GSr7opoNrvdsEVf_00jMA_5iRnBRbDE1arawqS8ePOuded-LckoK817C6nTHLsV_d1A4OunM7ZMUpf8BVjPGUcRv50p4DR55ub56BJYDJ_joAmKDHAo5hMuQJE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089" y="1230400"/>
            <a:ext cx="11524156" cy="18652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lh5.googleusercontent.com/Uq75C-M_RSIvELWdgdVfgMHknxEHwc3Yn1EIVx3L5KfZ8t5UhJhEL1bieXw4h6HsH0B58VeuCyYNsbzcWFbbcKau7W4PLxUHPLVobHmAmwUXVqrLGWJ5V_eS0jr7Ca8aqJ59mWHH"/>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4377786"/>
            <a:ext cx="11384280" cy="184264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7069699" y="999568"/>
            <a:ext cx="4739640" cy="230832"/>
            <a:chOff x="830580" y="6361951"/>
            <a:chExt cx="4739640" cy="230832"/>
          </a:xfrm>
        </p:grpSpPr>
        <p:grpSp>
          <p:nvGrpSpPr>
            <p:cNvPr id="20" name="Group 19"/>
            <p:cNvGrpSpPr/>
            <p:nvPr/>
          </p:nvGrpSpPr>
          <p:grpSpPr>
            <a:xfrm>
              <a:off x="3098800" y="6361951"/>
              <a:ext cx="1219200" cy="230832"/>
              <a:chOff x="685800" y="3295491"/>
              <a:chExt cx="1219200" cy="230832"/>
            </a:xfrm>
          </p:grpSpPr>
          <p:cxnSp>
            <p:nvCxnSpPr>
              <p:cNvPr id="3" name="Straight Connector 2"/>
              <p:cNvCxnSpPr/>
              <p:nvPr/>
            </p:nvCxnSpPr>
            <p:spPr>
              <a:xfrm>
                <a:off x="685800" y="3421380"/>
                <a:ext cx="48768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173480" y="3295491"/>
                <a:ext cx="731520" cy="230832"/>
              </a:xfrm>
              <a:prstGeom prst="rect">
                <a:avLst/>
              </a:prstGeom>
              <a:noFill/>
            </p:spPr>
            <p:txBody>
              <a:bodyPr wrap="square" rtlCol="0">
                <a:spAutoFit/>
              </a:bodyPr>
              <a:lstStyle/>
              <a:p>
                <a:r>
                  <a:rPr lang="fr-FR" sz="900" dirty="0" err="1" smtClean="0"/>
                  <a:t>sm</a:t>
                </a:r>
                <a:r>
                  <a:rPr lang="fr-FR" sz="900" dirty="0" smtClean="0"/>
                  <a:t> min</a:t>
                </a:r>
                <a:endParaRPr lang="en-CA" sz="900" dirty="0"/>
              </a:p>
            </p:txBody>
          </p:sp>
        </p:grpSp>
        <p:grpSp>
          <p:nvGrpSpPr>
            <p:cNvPr id="11" name="Group 10"/>
            <p:cNvGrpSpPr/>
            <p:nvPr/>
          </p:nvGrpSpPr>
          <p:grpSpPr>
            <a:xfrm>
              <a:off x="830580" y="6361951"/>
              <a:ext cx="1120140" cy="230832"/>
              <a:chOff x="685800" y="3448391"/>
              <a:chExt cx="1120140" cy="230832"/>
            </a:xfrm>
          </p:grpSpPr>
          <p:cxnSp>
            <p:nvCxnSpPr>
              <p:cNvPr id="12" name="Straight Connector 11"/>
              <p:cNvCxnSpPr/>
              <p:nvPr/>
            </p:nvCxnSpPr>
            <p:spPr>
              <a:xfrm>
                <a:off x="685800" y="3573780"/>
                <a:ext cx="48768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73480" y="3448391"/>
                <a:ext cx="632460" cy="230832"/>
              </a:xfrm>
              <a:prstGeom prst="rect">
                <a:avLst/>
              </a:prstGeom>
              <a:noFill/>
            </p:spPr>
            <p:txBody>
              <a:bodyPr wrap="square" rtlCol="0">
                <a:spAutoFit/>
              </a:bodyPr>
              <a:lstStyle/>
              <a:p>
                <a:r>
                  <a:rPr lang="fr-FR" sz="900" dirty="0" err="1" smtClean="0"/>
                  <a:t>sm</a:t>
                </a:r>
                <a:r>
                  <a:rPr lang="fr-FR" sz="900" dirty="0" smtClean="0"/>
                  <a:t> max</a:t>
                </a:r>
                <a:endParaRPr lang="en-CA" sz="900" dirty="0"/>
              </a:p>
            </p:txBody>
          </p:sp>
        </p:grpSp>
        <p:grpSp>
          <p:nvGrpSpPr>
            <p:cNvPr id="9" name="Group 8"/>
            <p:cNvGrpSpPr/>
            <p:nvPr/>
          </p:nvGrpSpPr>
          <p:grpSpPr>
            <a:xfrm>
              <a:off x="1846580" y="6361951"/>
              <a:ext cx="1356360" cy="230832"/>
              <a:chOff x="685800" y="3600791"/>
              <a:chExt cx="1356360" cy="230832"/>
            </a:xfrm>
          </p:grpSpPr>
          <p:cxnSp>
            <p:nvCxnSpPr>
              <p:cNvPr id="14" name="Straight Connector 13"/>
              <p:cNvCxnSpPr/>
              <p:nvPr/>
            </p:nvCxnSpPr>
            <p:spPr>
              <a:xfrm>
                <a:off x="685800" y="3726180"/>
                <a:ext cx="48768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173480" y="3600791"/>
                <a:ext cx="868680" cy="230832"/>
              </a:xfrm>
              <a:prstGeom prst="rect">
                <a:avLst/>
              </a:prstGeom>
              <a:noFill/>
            </p:spPr>
            <p:txBody>
              <a:bodyPr wrap="square" rtlCol="0">
                <a:spAutoFit/>
              </a:bodyPr>
              <a:lstStyle/>
              <a:p>
                <a:r>
                  <a:rPr lang="fr-FR" sz="900" dirty="0" err="1" smtClean="0"/>
                  <a:t>sm</a:t>
                </a:r>
                <a:r>
                  <a:rPr lang="fr-FR" sz="900" dirty="0" smtClean="0"/>
                  <a:t> moyen</a:t>
                </a:r>
                <a:endParaRPr lang="en-CA" sz="900" dirty="0"/>
              </a:p>
            </p:txBody>
          </p:sp>
        </p:grpSp>
        <p:grpSp>
          <p:nvGrpSpPr>
            <p:cNvPr id="8" name="Group 7"/>
            <p:cNvGrpSpPr/>
            <p:nvPr/>
          </p:nvGrpSpPr>
          <p:grpSpPr>
            <a:xfrm>
              <a:off x="4213860" y="6361951"/>
              <a:ext cx="1356360" cy="230832"/>
              <a:chOff x="685800" y="3763164"/>
              <a:chExt cx="1356360" cy="230832"/>
            </a:xfrm>
          </p:grpSpPr>
          <p:cxnSp>
            <p:nvCxnSpPr>
              <p:cNvPr id="16" name="Straight Connector 15"/>
              <p:cNvCxnSpPr/>
              <p:nvPr/>
            </p:nvCxnSpPr>
            <p:spPr>
              <a:xfrm>
                <a:off x="685800" y="3878580"/>
                <a:ext cx="48768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173480" y="3763164"/>
                <a:ext cx="868680" cy="230832"/>
              </a:xfrm>
              <a:prstGeom prst="rect">
                <a:avLst/>
              </a:prstGeom>
              <a:noFill/>
            </p:spPr>
            <p:txBody>
              <a:bodyPr wrap="square" rtlCol="0">
                <a:spAutoFit/>
              </a:bodyPr>
              <a:lstStyle/>
              <a:p>
                <a:r>
                  <a:rPr lang="fr-FR" sz="900" dirty="0" err="1" smtClean="0"/>
                  <a:t>sm</a:t>
                </a:r>
                <a:r>
                  <a:rPr lang="fr-FR" sz="900" dirty="0" smtClean="0"/>
                  <a:t> </a:t>
                </a:r>
                <a:r>
                  <a:rPr lang="fr-FR" sz="900" dirty="0" err="1" smtClean="0"/>
                  <a:t>dev</a:t>
                </a:r>
                <a:r>
                  <a:rPr lang="fr-FR" sz="900" dirty="0" smtClean="0"/>
                  <a:t>. </a:t>
                </a:r>
                <a:r>
                  <a:rPr lang="fr-FR" sz="900" dirty="0" err="1" smtClean="0"/>
                  <a:t>std</a:t>
                </a:r>
                <a:r>
                  <a:rPr lang="fr-FR" sz="900" dirty="0" smtClean="0"/>
                  <a:t>.</a:t>
                </a:r>
                <a:endParaRPr lang="en-CA" sz="900" dirty="0"/>
              </a:p>
            </p:txBody>
          </p:sp>
        </p:grpSp>
      </p:grpSp>
      <p:sp>
        <p:nvSpPr>
          <p:cNvPr id="23" name="Rectangle 22"/>
          <p:cNvSpPr/>
          <p:nvPr/>
        </p:nvSpPr>
        <p:spPr>
          <a:xfrm>
            <a:off x="204995" y="919076"/>
            <a:ext cx="3264099" cy="369332"/>
          </a:xfrm>
          <a:prstGeom prst="rect">
            <a:avLst/>
          </a:prstGeom>
        </p:spPr>
        <p:txBody>
          <a:bodyPr wrap="none">
            <a:spAutoFit/>
          </a:bodyPr>
          <a:lstStyle/>
          <a:p>
            <a:r>
              <a:rPr lang="fr-FR" dirty="0" smtClean="0"/>
              <a:t>Prairie  / centre / ouest canadien</a:t>
            </a:r>
            <a:endParaRPr lang="fr-FR" dirty="0"/>
          </a:p>
        </p:txBody>
      </p:sp>
      <p:sp>
        <p:nvSpPr>
          <p:cNvPr id="24" name="Rectangle 23"/>
          <p:cNvSpPr/>
          <p:nvPr/>
        </p:nvSpPr>
        <p:spPr>
          <a:xfrm>
            <a:off x="204995" y="4106992"/>
            <a:ext cx="2819490" cy="369332"/>
          </a:xfrm>
          <a:prstGeom prst="rect">
            <a:avLst/>
          </a:prstGeom>
        </p:spPr>
        <p:txBody>
          <a:bodyPr wrap="none">
            <a:spAutoFit/>
          </a:bodyPr>
          <a:lstStyle/>
          <a:p>
            <a:r>
              <a:rPr lang="fr-FR" dirty="0" smtClean="0"/>
              <a:t>Saint-Laurent / est canadien</a:t>
            </a:r>
            <a:endParaRPr lang="fr-FR" dirty="0"/>
          </a:p>
        </p:txBody>
      </p:sp>
      <p:sp>
        <p:nvSpPr>
          <p:cNvPr id="26" name="Rectangle 25"/>
          <p:cNvSpPr/>
          <p:nvPr/>
        </p:nvSpPr>
        <p:spPr>
          <a:xfrm>
            <a:off x="1094541" y="1189982"/>
            <a:ext cx="660758" cy="261610"/>
          </a:xfrm>
          <a:prstGeom prst="rect">
            <a:avLst/>
          </a:prstGeom>
        </p:spPr>
        <p:txBody>
          <a:bodyPr wrap="none">
            <a:spAutoFit/>
          </a:bodyPr>
          <a:lstStyle/>
          <a:p>
            <a:r>
              <a:rPr lang="fr-FR" sz="1050" dirty="0" smtClean="0"/>
              <a:t>1980-89</a:t>
            </a:r>
            <a:endParaRPr lang="fr-FR" sz="1050" dirty="0"/>
          </a:p>
        </p:txBody>
      </p:sp>
      <p:sp>
        <p:nvSpPr>
          <p:cNvPr id="27" name="Rectangle 26"/>
          <p:cNvSpPr/>
          <p:nvPr/>
        </p:nvSpPr>
        <p:spPr>
          <a:xfrm>
            <a:off x="3469094" y="1193829"/>
            <a:ext cx="639919" cy="253916"/>
          </a:xfrm>
          <a:prstGeom prst="rect">
            <a:avLst/>
          </a:prstGeom>
        </p:spPr>
        <p:txBody>
          <a:bodyPr wrap="none">
            <a:spAutoFit/>
          </a:bodyPr>
          <a:lstStyle/>
          <a:p>
            <a:r>
              <a:rPr lang="fr-FR" sz="1050" dirty="0" smtClean="0"/>
              <a:t>1990-99</a:t>
            </a:r>
            <a:endParaRPr lang="fr-FR" sz="1050" dirty="0"/>
          </a:p>
        </p:txBody>
      </p:sp>
      <p:sp>
        <p:nvSpPr>
          <p:cNvPr id="28" name="Rectangle 27"/>
          <p:cNvSpPr/>
          <p:nvPr/>
        </p:nvSpPr>
        <p:spPr>
          <a:xfrm>
            <a:off x="5700239" y="1193829"/>
            <a:ext cx="639919" cy="253916"/>
          </a:xfrm>
          <a:prstGeom prst="rect">
            <a:avLst/>
          </a:prstGeom>
        </p:spPr>
        <p:txBody>
          <a:bodyPr wrap="none">
            <a:spAutoFit/>
          </a:bodyPr>
          <a:lstStyle/>
          <a:p>
            <a:r>
              <a:rPr lang="fr-FR" sz="1050" dirty="0" smtClean="0"/>
              <a:t>2000-09</a:t>
            </a:r>
            <a:endParaRPr lang="fr-FR" sz="1050" dirty="0"/>
          </a:p>
        </p:txBody>
      </p:sp>
      <p:sp>
        <p:nvSpPr>
          <p:cNvPr id="29" name="Rectangle 28"/>
          <p:cNvSpPr/>
          <p:nvPr/>
        </p:nvSpPr>
        <p:spPr>
          <a:xfrm>
            <a:off x="8178860" y="1193829"/>
            <a:ext cx="639919" cy="253916"/>
          </a:xfrm>
          <a:prstGeom prst="rect">
            <a:avLst/>
          </a:prstGeom>
        </p:spPr>
        <p:txBody>
          <a:bodyPr wrap="none">
            <a:spAutoFit/>
          </a:bodyPr>
          <a:lstStyle/>
          <a:p>
            <a:r>
              <a:rPr lang="fr-FR" sz="1050" dirty="0" smtClean="0"/>
              <a:t>2010-19</a:t>
            </a:r>
            <a:endParaRPr lang="fr-FR" sz="1050" dirty="0"/>
          </a:p>
        </p:txBody>
      </p:sp>
      <p:sp>
        <p:nvSpPr>
          <p:cNvPr id="30" name="Rectangle 29"/>
          <p:cNvSpPr/>
          <p:nvPr/>
        </p:nvSpPr>
        <p:spPr>
          <a:xfrm>
            <a:off x="10502960" y="1193829"/>
            <a:ext cx="777777" cy="253916"/>
          </a:xfrm>
          <a:prstGeom prst="rect">
            <a:avLst/>
          </a:prstGeom>
        </p:spPr>
        <p:txBody>
          <a:bodyPr wrap="none">
            <a:spAutoFit/>
          </a:bodyPr>
          <a:lstStyle/>
          <a:p>
            <a:r>
              <a:rPr lang="fr-FR" sz="1050" dirty="0" smtClean="0"/>
              <a:t>1980-2019</a:t>
            </a:r>
            <a:endParaRPr lang="fr-FR" sz="1050" dirty="0"/>
          </a:p>
        </p:txBody>
      </p:sp>
    </p:spTree>
    <p:extLst>
      <p:ext uri="{BB962C8B-B14F-4D97-AF65-F5344CB8AC3E}">
        <p14:creationId xmlns:p14="http://schemas.microsoft.com/office/powerpoint/2010/main" val="739853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Résultats: </a:t>
            </a:r>
            <a:r>
              <a:rPr lang="fr-CA" sz="3200" b="1" dirty="0" smtClean="0">
                <a:solidFill>
                  <a:srgbClr val="C00000"/>
                </a:solidFill>
                <a:effectLst>
                  <a:outerShdw blurRad="38100" dist="38100" dir="2700000" algn="tl">
                    <a:srgbClr val="000000">
                      <a:alpha val="43137"/>
                    </a:srgbClr>
                  </a:outerShdw>
                </a:effectLst>
              </a:rPr>
              <a:t>hypothèse nulle</a:t>
            </a:r>
            <a:endParaRPr lang="fr-CA" sz="3200" b="1" dirty="0">
              <a:solidFill>
                <a:srgbClr val="C00000"/>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14</a:t>
            </a:fld>
            <a:endParaRPr lang="en-CA"/>
          </a:p>
        </p:txBody>
      </p:sp>
      <p:graphicFrame>
        <p:nvGraphicFramePr>
          <p:cNvPr id="2" name="Table 1"/>
          <p:cNvGraphicFramePr>
            <a:graphicFrameLocks noGrp="1"/>
          </p:cNvGraphicFramePr>
          <p:nvPr>
            <p:extLst>
              <p:ext uri="{D42A27DB-BD31-4B8C-83A1-F6EECF244321}">
                <p14:modId xmlns:p14="http://schemas.microsoft.com/office/powerpoint/2010/main" val="222908007"/>
              </p:ext>
            </p:extLst>
          </p:nvPr>
        </p:nvGraphicFramePr>
        <p:xfrm>
          <a:off x="3231447" y="3943058"/>
          <a:ext cx="4338028" cy="1727200"/>
        </p:xfrm>
        <a:graphic>
          <a:graphicData uri="http://schemas.openxmlformats.org/drawingml/2006/table">
            <a:tbl>
              <a:tblPr/>
              <a:tblGrid>
                <a:gridCol w="1563686">
                  <a:extLst>
                    <a:ext uri="{9D8B030D-6E8A-4147-A177-3AD203B41FA5}">
                      <a16:colId xmlns:a16="http://schemas.microsoft.com/office/drawing/2014/main" val="758692262"/>
                    </a:ext>
                  </a:extLst>
                </a:gridCol>
                <a:gridCol w="1165988">
                  <a:extLst>
                    <a:ext uri="{9D8B030D-6E8A-4147-A177-3AD203B41FA5}">
                      <a16:colId xmlns:a16="http://schemas.microsoft.com/office/drawing/2014/main" val="82975147"/>
                    </a:ext>
                  </a:extLst>
                </a:gridCol>
                <a:gridCol w="1608354">
                  <a:extLst>
                    <a:ext uri="{9D8B030D-6E8A-4147-A177-3AD203B41FA5}">
                      <a16:colId xmlns:a16="http://schemas.microsoft.com/office/drawing/2014/main" val="499504659"/>
                    </a:ext>
                  </a:extLst>
                </a:gridCol>
              </a:tblGrid>
              <a:tr h="0">
                <a:tc>
                  <a:txBody>
                    <a:bodyPr/>
                    <a:lstStyle/>
                    <a:p>
                      <a:pPr rtl="0" fontAlgn="t">
                        <a:spcBef>
                          <a:spcPts val="0"/>
                        </a:spcBef>
                        <a:spcAft>
                          <a:spcPts val="0"/>
                        </a:spcAft>
                      </a:pPr>
                      <a:r>
                        <a:rPr lang="en-CA" sz="1600" b="0" i="0" u="none" strike="noStrike" dirty="0">
                          <a:solidFill>
                            <a:srgbClr val="000000"/>
                          </a:solidFill>
                          <a:effectLst/>
                          <a:latin typeface="+mn-lt"/>
                        </a:rPr>
                        <a:t>Interval de </a:t>
                      </a:r>
                      <a:r>
                        <a:rPr lang="en-CA" sz="1600" b="0" i="0" u="none" strike="noStrike" dirty="0" err="1">
                          <a:solidFill>
                            <a:srgbClr val="000000"/>
                          </a:solidFill>
                          <a:effectLst/>
                          <a:latin typeface="+mn-lt"/>
                        </a:rPr>
                        <a:t>comparaison</a:t>
                      </a:r>
                      <a:endParaRPr lang="en-CA"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smtClean="0">
                          <a:solidFill>
                            <a:srgbClr val="000000"/>
                          </a:solidFill>
                          <a:effectLst/>
                          <a:latin typeface="+mn-lt"/>
                        </a:rPr>
                        <a:t>p-value</a:t>
                      </a:r>
                      <a:endParaRPr lang="en-CA"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err="1">
                          <a:solidFill>
                            <a:srgbClr val="000000"/>
                          </a:solidFill>
                          <a:effectLst/>
                          <a:latin typeface="+mn-lt"/>
                        </a:rPr>
                        <a:t>Rejet</a:t>
                      </a:r>
                      <a:r>
                        <a:rPr lang="en-CA" sz="1600" b="0" i="0" u="none" strike="noStrike" dirty="0">
                          <a:solidFill>
                            <a:srgbClr val="000000"/>
                          </a:solidFill>
                          <a:effectLst/>
                          <a:latin typeface="+mn-lt"/>
                        </a:rPr>
                        <a:t> de </a:t>
                      </a:r>
                      <a:endParaRPr lang="en-CA" sz="1600" dirty="0" smtClean="0">
                        <a:effectLst/>
                        <a:latin typeface="+mn-lt"/>
                      </a:endParaRPr>
                    </a:p>
                    <a:p>
                      <a:pPr rtl="0" fontAlgn="t">
                        <a:spcBef>
                          <a:spcPts val="0"/>
                        </a:spcBef>
                        <a:spcAft>
                          <a:spcPts val="0"/>
                        </a:spcAft>
                      </a:pPr>
                      <a:r>
                        <a:rPr lang="en-CA" sz="1600" b="0" i="0" u="none" strike="noStrike" dirty="0" err="1" smtClean="0">
                          <a:solidFill>
                            <a:srgbClr val="000000"/>
                          </a:solidFill>
                          <a:effectLst/>
                          <a:latin typeface="+mn-lt"/>
                        </a:rPr>
                        <a:t>l’hypothèse</a:t>
                      </a:r>
                      <a:r>
                        <a:rPr lang="en-CA" sz="1600" b="0" i="0" u="none" strike="noStrike" dirty="0" smtClean="0">
                          <a:solidFill>
                            <a:srgbClr val="000000"/>
                          </a:solidFill>
                          <a:effectLst/>
                          <a:latin typeface="+mn-lt"/>
                        </a:rPr>
                        <a:t> </a:t>
                      </a:r>
                      <a:r>
                        <a:rPr lang="en-CA" sz="1600" b="0" i="0" u="none" strike="noStrike" dirty="0" err="1" smtClean="0">
                          <a:solidFill>
                            <a:srgbClr val="000000"/>
                          </a:solidFill>
                          <a:effectLst/>
                          <a:latin typeface="+mn-lt"/>
                        </a:rPr>
                        <a:t>nulle</a:t>
                      </a:r>
                      <a:endParaRPr lang="en-CA"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5319306"/>
                  </a:ext>
                </a:extLst>
              </a:tr>
              <a:tr h="0">
                <a:tc>
                  <a:txBody>
                    <a:bodyPr/>
                    <a:lstStyle/>
                    <a:p>
                      <a:pPr rtl="0" fontAlgn="t">
                        <a:spcBef>
                          <a:spcPts val="0"/>
                        </a:spcBef>
                        <a:spcAft>
                          <a:spcPts val="0"/>
                        </a:spcAft>
                      </a:pPr>
                      <a:r>
                        <a:rPr lang="en-CA" sz="1600" b="0" i="0" u="none" strike="noStrike" dirty="0" smtClean="0">
                          <a:solidFill>
                            <a:srgbClr val="000000"/>
                          </a:solidFill>
                          <a:effectLst/>
                          <a:latin typeface="+mn-lt"/>
                        </a:rPr>
                        <a:t>1980s </a:t>
                      </a:r>
                      <a:r>
                        <a:rPr lang="en-CA" sz="1600" b="0" i="0" u="none" strike="noStrike" dirty="0">
                          <a:solidFill>
                            <a:srgbClr val="000000"/>
                          </a:solidFill>
                          <a:effectLst/>
                          <a:latin typeface="+mn-lt"/>
                        </a:rPr>
                        <a:t>vs </a:t>
                      </a:r>
                      <a:r>
                        <a:rPr lang="en-CA" sz="1600" b="0" i="0" u="none" strike="noStrike" dirty="0" smtClean="0">
                          <a:solidFill>
                            <a:srgbClr val="000000"/>
                          </a:solidFill>
                          <a:effectLst/>
                          <a:latin typeface="+mn-lt"/>
                        </a:rPr>
                        <a:t>1990s</a:t>
                      </a:r>
                      <a:endParaRPr lang="en-CA"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smtClean="0">
                          <a:solidFill>
                            <a:schemeClr val="accent6"/>
                          </a:solidFill>
                          <a:effectLst/>
                          <a:latin typeface="+mn-lt"/>
                        </a:rPr>
                        <a:t>6.89e-05</a:t>
                      </a:r>
                      <a:endParaRPr lang="en-CA" sz="1600" dirty="0">
                        <a:solidFill>
                          <a:schemeClr val="accent6"/>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err="1" smtClean="0">
                          <a:solidFill>
                            <a:schemeClr val="accent6"/>
                          </a:solidFill>
                          <a:effectLst/>
                          <a:latin typeface="+mn-lt"/>
                        </a:rPr>
                        <a:t>Oui</a:t>
                      </a:r>
                      <a:endParaRPr lang="en-CA" sz="1600" dirty="0">
                        <a:solidFill>
                          <a:schemeClr val="accent6"/>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4937142"/>
                  </a:ext>
                </a:extLst>
              </a:tr>
              <a:tr h="0">
                <a:tc>
                  <a:txBody>
                    <a:bodyPr/>
                    <a:lstStyle/>
                    <a:p>
                      <a:pPr rtl="0" fontAlgn="t">
                        <a:spcBef>
                          <a:spcPts val="0"/>
                        </a:spcBef>
                        <a:spcAft>
                          <a:spcPts val="0"/>
                        </a:spcAft>
                      </a:pPr>
                      <a:r>
                        <a:rPr lang="en-CA" sz="1600" b="0" i="0" u="none" strike="noStrike" dirty="0" smtClean="0">
                          <a:solidFill>
                            <a:srgbClr val="000000"/>
                          </a:solidFill>
                          <a:effectLst/>
                          <a:latin typeface="+mn-lt"/>
                        </a:rPr>
                        <a:t>1990s </a:t>
                      </a:r>
                      <a:r>
                        <a:rPr lang="en-CA" sz="1600" b="0" i="0" u="none" strike="noStrike" dirty="0">
                          <a:solidFill>
                            <a:srgbClr val="000000"/>
                          </a:solidFill>
                          <a:effectLst/>
                          <a:latin typeface="+mn-lt"/>
                        </a:rPr>
                        <a:t>vs </a:t>
                      </a:r>
                      <a:r>
                        <a:rPr lang="en-CA" sz="1600" b="0" i="0" u="none" strike="noStrike" dirty="0" smtClean="0">
                          <a:solidFill>
                            <a:srgbClr val="000000"/>
                          </a:solidFill>
                          <a:effectLst/>
                          <a:latin typeface="+mn-lt"/>
                        </a:rPr>
                        <a:t>2000s</a:t>
                      </a:r>
                      <a:endParaRPr lang="en-CA"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smtClean="0">
                          <a:solidFill>
                            <a:srgbClr val="C00000"/>
                          </a:solidFill>
                          <a:effectLst/>
                          <a:latin typeface="+mn-lt"/>
                        </a:rPr>
                        <a:t>0.15</a:t>
                      </a:r>
                      <a:endParaRPr lang="en-CA" sz="1600" dirty="0">
                        <a:solidFill>
                          <a:srgbClr val="C00000"/>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smtClean="0">
                          <a:solidFill>
                            <a:srgbClr val="C00000"/>
                          </a:solidFill>
                          <a:effectLst/>
                          <a:latin typeface="+mn-lt"/>
                        </a:rPr>
                        <a:t>Non</a:t>
                      </a:r>
                      <a:endParaRPr lang="en-CA" sz="1600" dirty="0">
                        <a:solidFill>
                          <a:srgbClr val="C00000"/>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8084853"/>
                  </a:ext>
                </a:extLst>
              </a:tr>
              <a:tr h="0">
                <a:tc>
                  <a:txBody>
                    <a:bodyPr/>
                    <a:lstStyle/>
                    <a:p>
                      <a:pPr rtl="0" fontAlgn="t">
                        <a:spcBef>
                          <a:spcPts val="0"/>
                        </a:spcBef>
                        <a:spcAft>
                          <a:spcPts val="0"/>
                        </a:spcAft>
                      </a:pPr>
                      <a:r>
                        <a:rPr lang="en-CA" sz="1600" b="0" i="0" u="none" strike="noStrike" dirty="0" smtClean="0">
                          <a:solidFill>
                            <a:srgbClr val="000000"/>
                          </a:solidFill>
                          <a:effectLst/>
                          <a:latin typeface="+mn-lt"/>
                        </a:rPr>
                        <a:t>2000s </a:t>
                      </a:r>
                      <a:r>
                        <a:rPr lang="en-CA" sz="1600" b="0" i="0" u="none" strike="noStrike" dirty="0">
                          <a:solidFill>
                            <a:srgbClr val="000000"/>
                          </a:solidFill>
                          <a:effectLst/>
                          <a:latin typeface="+mn-lt"/>
                        </a:rPr>
                        <a:t>vs </a:t>
                      </a:r>
                      <a:r>
                        <a:rPr lang="en-CA" sz="1600" b="0" i="0" u="none" strike="noStrike" dirty="0" smtClean="0">
                          <a:solidFill>
                            <a:srgbClr val="000000"/>
                          </a:solidFill>
                          <a:effectLst/>
                          <a:latin typeface="+mn-lt"/>
                        </a:rPr>
                        <a:t>2010s</a:t>
                      </a:r>
                      <a:endParaRPr lang="en-CA"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smtClean="0">
                          <a:solidFill>
                            <a:srgbClr val="C00000"/>
                          </a:solidFill>
                          <a:effectLst/>
                          <a:latin typeface="+mn-lt"/>
                        </a:rPr>
                        <a:t>0.29</a:t>
                      </a:r>
                      <a:endParaRPr lang="en-CA" sz="1600" dirty="0">
                        <a:solidFill>
                          <a:srgbClr val="C00000"/>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600" b="0" i="0" u="none" strike="noStrike" dirty="0" smtClean="0">
                          <a:solidFill>
                            <a:srgbClr val="C00000"/>
                          </a:solidFill>
                          <a:effectLst/>
                          <a:latin typeface="+mn-lt"/>
                        </a:rPr>
                        <a:t>Non</a:t>
                      </a:r>
                      <a:endParaRPr lang="en-CA" sz="1600" dirty="0">
                        <a:solidFill>
                          <a:srgbClr val="C00000"/>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1128137"/>
                  </a:ext>
                </a:extLst>
              </a:tr>
            </a:tbl>
          </a:graphicData>
        </a:graphic>
      </p:graphicFrame>
      <p:sp>
        <p:nvSpPr>
          <p:cNvPr id="7" name="Rectangle 6"/>
          <p:cNvSpPr/>
          <p:nvPr/>
        </p:nvSpPr>
        <p:spPr>
          <a:xfrm>
            <a:off x="166938" y="1155371"/>
            <a:ext cx="10033701" cy="2031325"/>
          </a:xfrm>
          <a:prstGeom prst="rect">
            <a:avLst/>
          </a:prstGeom>
        </p:spPr>
        <p:txBody>
          <a:bodyPr wrap="square">
            <a:spAutoFit/>
          </a:bodyPr>
          <a:lstStyle/>
          <a:p>
            <a:r>
              <a:rPr lang="fr-FR" dirty="0" smtClean="0">
                <a:solidFill>
                  <a:srgbClr val="000000"/>
                </a:solidFill>
              </a:rPr>
              <a:t>Hypothèse nulle posée</a:t>
            </a:r>
          </a:p>
          <a:p>
            <a:pPr marL="285750" indent="-285750">
              <a:buFont typeface="Arial" panose="020B0604020202020204" pitchFamily="34" charset="0"/>
              <a:buChar char="•"/>
            </a:pPr>
            <a:r>
              <a:rPr lang="fr-FR" dirty="0" smtClean="0">
                <a:solidFill>
                  <a:srgbClr val="000000"/>
                </a:solidFill>
              </a:rPr>
              <a:t>il </a:t>
            </a:r>
            <a:r>
              <a:rPr lang="fr-FR" dirty="0">
                <a:solidFill>
                  <a:srgbClr val="000000"/>
                </a:solidFill>
              </a:rPr>
              <a:t>n’y a pas eu de variations de la sévérité des épisodes de sécheresse au </a:t>
            </a:r>
            <a:r>
              <a:rPr lang="fr-FR" dirty="0" smtClean="0">
                <a:solidFill>
                  <a:srgbClr val="000000"/>
                </a:solidFill>
              </a:rPr>
              <a:t>Canada pendant la période d’étude entre 1980 et 2019.</a:t>
            </a:r>
          </a:p>
          <a:p>
            <a:endParaRPr lang="fr-FR" dirty="0" smtClean="0">
              <a:solidFill>
                <a:srgbClr val="000000"/>
              </a:solidFill>
            </a:endParaRPr>
          </a:p>
          <a:p>
            <a:r>
              <a:rPr lang="fr-FR" dirty="0" smtClean="0">
                <a:solidFill>
                  <a:srgbClr val="000000"/>
                </a:solidFill>
              </a:rPr>
              <a:t>Hypothèse alternative</a:t>
            </a:r>
          </a:p>
          <a:p>
            <a:pPr marL="285750" indent="-285750">
              <a:buFont typeface="Arial" panose="020B0604020202020204" pitchFamily="34" charset="0"/>
              <a:buChar char="•"/>
            </a:pPr>
            <a:r>
              <a:rPr lang="fr-FR" dirty="0" smtClean="0">
                <a:solidFill>
                  <a:srgbClr val="000000"/>
                </a:solidFill>
              </a:rPr>
              <a:t>il y </a:t>
            </a:r>
            <a:r>
              <a:rPr lang="fr-FR" dirty="0">
                <a:solidFill>
                  <a:srgbClr val="000000"/>
                </a:solidFill>
              </a:rPr>
              <a:t>a </a:t>
            </a:r>
            <a:r>
              <a:rPr lang="fr-FR" dirty="0" smtClean="0">
                <a:solidFill>
                  <a:srgbClr val="000000"/>
                </a:solidFill>
              </a:rPr>
              <a:t>eu des </a:t>
            </a:r>
            <a:r>
              <a:rPr lang="fr-FR" dirty="0">
                <a:solidFill>
                  <a:srgbClr val="000000"/>
                </a:solidFill>
              </a:rPr>
              <a:t>variations de la sévérité des épisodes de sécheresse au </a:t>
            </a:r>
            <a:r>
              <a:rPr lang="fr-FR" dirty="0" smtClean="0">
                <a:solidFill>
                  <a:srgbClr val="000000"/>
                </a:solidFill>
              </a:rPr>
              <a:t>Canada pendant </a:t>
            </a:r>
            <a:r>
              <a:rPr lang="fr-FR" dirty="0">
                <a:solidFill>
                  <a:srgbClr val="000000"/>
                </a:solidFill>
              </a:rPr>
              <a:t>la période d’étude entre 1980 et 2019.</a:t>
            </a:r>
          </a:p>
        </p:txBody>
      </p:sp>
      <p:sp>
        <p:nvSpPr>
          <p:cNvPr id="8" name="Rectangle 7"/>
          <p:cNvSpPr/>
          <p:nvPr/>
        </p:nvSpPr>
        <p:spPr>
          <a:xfrm>
            <a:off x="1296539" y="3457332"/>
            <a:ext cx="9314311" cy="369332"/>
          </a:xfrm>
          <a:prstGeom prst="rect">
            <a:avLst/>
          </a:prstGeom>
        </p:spPr>
        <p:txBody>
          <a:bodyPr wrap="square">
            <a:spAutoFit/>
          </a:bodyPr>
          <a:lstStyle/>
          <a:p>
            <a:r>
              <a:rPr lang="fr-FR" dirty="0" smtClean="0">
                <a:solidFill>
                  <a:srgbClr val="000000"/>
                </a:solidFill>
              </a:rPr>
              <a:t>Python </a:t>
            </a:r>
            <a:r>
              <a:rPr lang="fr-FR" dirty="0" err="1" smtClean="0">
                <a:solidFill>
                  <a:srgbClr val="000000"/>
                </a:solidFill>
              </a:rPr>
              <a:t>scipy.stats.ttest_ind</a:t>
            </a:r>
            <a:r>
              <a:rPr lang="fr-FR" dirty="0" smtClean="0">
                <a:solidFill>
                  <a:srgbClr val="000000"/>
                </a:solidFill>
              </a:rPr>
              <a:t>; « T-test </a:t>
            </a:r>
            <a:r>
              <a:rPr lang="fr-FR" dirty="0" smtClean="0">
                <a:solidFill>
                  <a:srgbClr val="000000"/>
                </a:solidFill>
              </a:rPr>
              <a:t>for the </a:t>
            </a:r>
            <a:r>
              <a:rPr lang="fr-FR" dirty="0" err="1" smtClean="0">
                <a:solidFill>
                  <a:srgbClr val="000000"/>
                </a:solidFill>
              </a:rPr>
              <a:t>mean</a:t>
            </a:r>
            <a:r>
              <a:rPr lang="fr-FR" dirty="0" smtClean="0">
                <a:solidFill>
                  <a:srgbClr val="000000"/>
                </a:solidFill>
              </a:rPr>
              <a:t> of </a:t>
            </a:r>
            <a:r>
              <a:rPr lang="fr-FR" dirty="0" err="1" smtClean="0">
                <a:solidFill>
                  <a:srgbClr val="000000"/>
                </a:solidFill>
              </a:rPr>
              <a:t>two</a:t>
            </a:r>
            <a:r>
              <a:rPr lang="fr-FR" dirty="0" smtClean="0">
                <a:solidFill>
                  <a:srgbClr val="000000"/>
                </a:solidFill>
              </a:rPr>
              <a:t> </a:t>
            </a:r>
            <a:r>
              <a:rPr lang="fr-FR" dirty="0" err="1" smtClean="0">
                <a:solidFill>
                  <a:srgbClr val="000000"/>
                </a:solidFill>
              </a:rPr>
              <a:t>independant</a:t>
            </a:r>
            <a:r>
              <a:rPr lang="fr-FR" dirty="0" smtClean="0">
                <a:solidFill>
                  <a:srgbClr val="000000"/>
                </a:solidFill>
              </a:rPr>
              <a:t> </a:t>
            </a:r>
            <a:r>
              <a:rPr lang="fr-FR" dirty="0" err="1" smtClean="0">
                <a:solidFill>
                  <a:srgbClr val="000000"/>
                </a:solidFill>
              </a:rPr>
              <a:t>samples</a:t>
            </a:r>
            <a:r>
              <a:rPr lang="fr-FR" dirty="0" smtClean="0">
                <a:solidFill>
                  <a:srgbClr val="000000"/>
                </a:solidFill>
              </a:rPr>
              <a:t> of scores. »</a:t>
            </a:r>
            <a:endParaRPr lang="fr-FR" dirty="0">
              <a:solidFill>
                <a:srgbClr val="000000"/>
              </a:solidFill>
            </a:endParaRPr>
          </a:p>
        </p:txBody>
      </p:sp>
    </p:spTree>
    <p:extLst>
      <p:ext uri="{BB962C8B-B14F-4D97-AF65-F5344CB8AC3E}">
        <p14:creationId xmlns:p14="http://schemas.microsoft.com/office/powerpoint/2010/main" val="2077025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Résultats: </a:t>
            </a:r>
            <a:r>
              <a:rPr lang="fr-CA" sz="3200" b="1" dirty="0" smtClean="0">
                <a:solidFill>
                  <a:srgbClr val="C00000"/>
                </a:solidFill>
                <a:effectLst>
                  <a:outerShdw blurRad="38100" dist="38100" dir="2700000" algn="tl">
                    <a:srgbClr val="000000">
                      <a:alpha val="43137"/>
                    </a:srgbClr>
                  </a:outerShdw>
                </a:effectLst>
              </a:rPr>
              <a:t>modélisation (régression linéaire simple)</a:t>
            </a:r>
            <a:endParaRPr lang="fr-CA" sz="3200" b="1" dirty="0">
              <a:solidFill>
                <a:srgbClr val="C00000"/>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a:xfrm>
            <a:off x="10810240" y="6356350"/>
            <a:ext cx="543560" cy="365125"/>
          </a:xfrm>
        </p:spPr>
        <p:txBody>
          <a:bodyPr/>
          <a:lstStyle/>
          <a:p>
            <a:fld id="{0730FDA8-C380-487C-8262-56859A965823}" type="slidenum">
              <a:rPr lang="en-CA" smtClean="0"/>
              <a:t>15</a:t>
            </a:fld>
            <a:endParaRPr lang="en-CA"/>
          </a:p>
        </p:txBody>
      </p:sp>
      <p:pic>
        <p:nvPicPr>
          <p:cNvPr id="13314" name="Picture 2" descr="https://lh3.googleusercontent.com/6CVilj7WKTWKeXWpyBRtUv7kV0ne_OoSlL7R15r_qVTsTVsf88WGiO-nxBVj5mGAjuTxHba92RG3jIn5mRDDq-_zDr55t5EGF3qISQLLaMdznCzojcWPEUgAT95-LDfCaYC--Qc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219" y="1378950"/>
            <a:ext cx="2790825" cy="208597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lh4.googleusercontent.com/m6YQ9yumCLIbFZWpohSaqj6VLS-1lHAAdnEs9A2MIDtgM0muM8YtiERr2Vj4urz8kLc2esO6BXTB6qinGOYzm_I2VJbU8090LPLRKGuGXt73Ey7vTzitynkZoyDOLG3gTUgVI9a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219" y="3692709"/>
            <a:ext cx="2714625" cy="2009776"/>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https://lh5.googleusercontent.com/geht32ux4woiEtCnzGWttgjZm39hWAHEoeGgE2DdSFFqLMrBtRyEoMZiuvkOBjgZ6DtjoPn8M0gFnmCGCEvs7Bl27kpZ1f4jl3Aui2v53FMW7rLDonzsA6AeyYAtt_ndjIlXLp6q"/>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39044" y="1447121"/>
            <a:ext cx="8864748" cy="4389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725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FR" sz="3200" b="1" dirty="0" smtClean="0">
                <a:solidFill>
                  <a:schemeClr val="bg1"/>
                </a:solidFill>
                <a:effectLst>
                  <a:outerShdw blurRad="38100" dist="38100" dir="2700000" algn="tl">
                    <a:srgbClr val="000000">
                      <a:alpha val="43137"/>
                    </a:srgbClr>
                  </a:outerShdw>
                </a:effectLst>
              </a:rPr>
              <a:t>Ce </a:t>
            </a:r>
            <a:r>
              <a:rPr lang="fr-FR" sz="3200" b="1" dirty="0">
                <a:solidFill>
                  <a:schemeClr val="bg1"/>
                </a:solidFill>
                <a:effectLst>
                  <a:outerShdw blurRad="38100" dist="38100" dir="2700000" algn="tl">
                    <a:srgbClr val="000000">
                      <a:alpha val="43137"/>
                    </a:srgbClr>
                  </a:outerShdw>
                </a:effectLst>
              </a:rPr>
              <a:t>qu’il faut retenir…pour cette période d’étude de </a:t>
            </a:r>
            <a:r>
              <a:rPr lang="fr-FR" sz="3200" b="1" dirty="0" smtClean="0">
                <a:solidFill>
                  <a:srgbClr val="FF0000"/>
                </a:solidFill>
                <a:effectLst>
                  <a:outerShdw blurRad="38100" dist="38100" dir="2700000" algn="tl">
                    <a:srgbClr val="000000">
                      <a:alpha val="43137"/>
                    </a:srgbClr>
                  </a:outerShdw>
                </a:effectLst>
              </a:rPr>
              <a:t>40</a:t>
            </a:r>
            <a:r>
              <a:rPr lang="fr-FR" sz="3200" b="1" dirty="0" smtClean="0">
                <a:solidFill>
                  <a:schemeClr val="bg1"/>
                </a:solidFill>
                <a:effectLst>
                  <a:outerShdw blurRad="38100" dist="38100" dir="2700000" algn="tl">
                    <a:srgbClr val="000000">
                      <a:alpha val="43137"/>
                    </a:srgbClr>
                  </a:outerShdw>
                </a:effectLst>
              </a:rPr>
              <a:t> ans</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16</a:t>
            </a:fld>
            <a:endParaRPr lang="en-CA"/>
          </a:p>
        </p:txBody>
      </p:sp>
      <p:sp>
        <p:nvSpPr>
          <p:cNvPr id="21" name="TextBox 20"/>
          <p:cNvSpPr txBox="1"/>
          <p:nvPr/>
        </p:nvSpPr>
        <p:spPr>
          <a:xfrm>
            <a:off x="477520" y="1142091"/>
            <a:ext cx="11267440" cy="1815882"/>
          </a:xfrm>
          <a:prstGeom prst="rect">
            <a:avLst/>
          </a:prstGeom>
          <a:noFill/>
        </p:spPr>
        <p:txBody>
          <a:bodyPr wrap="square" rtlCol="0">
            <a:spAutoFit/>
          </a:bodyPr>
          <a:lstStyle/>
          <a:p>
            <a:pPr marL="457200" indent="-457200">
              <a:buFont typeface="Arial" panose="020B0604020202020204" pitchFamily="34" charset="0"/>
              <a:buChar char="•"/>
            </a:pPr>
            <a:r>
              <a:rPr lang="fr-FR" sz="2800" dirty="0" smtClean="0"/>
              <a:t>Confirmation des deux périodes de hausse et de baisse du « </a:t>
            </a:r>
            <a:r>
              <a:rPr lang="fr-FR" sz="2800" dirty="0" err="1" smtClean="0"/>
              <a:t>sm</a:t>
            </a:r>
            <a:r>
              <a:rPr lang="fr-FR" sz="2800" dirty="0" smtClean="0"/>
              <a:t> » avec la littérature (1988-1990 et 2000-2005)</a:t>
            </a:r>
          </a:p>
          <a:p>
            <a:pPr marL="457200" indent="-457200">
              <a:buFont typeface="Arial" panose="020B0604020202020204" pitchFamily="34" charset="0"/>
              <a:buChar char="•"/>
            </a:pPr>
            <a:endParaRPr lang="fr-FR" sz="2800" dirty="0" smtClean="0"/>
          </a:p>
          <a:p>
            <a:pPr marL="457200" indent="-457200">
              <a:buFont typeface="Arial" panose="020B0604020202020204" pitchFamily="34" charset="0"/>
              <a:buChar char="•"/>
            </a:pPr>
            <a:r>
              <a:rPr lang="fr-FR" sz="2800" dirty="0" smtClean="0"/>
              <a:t>Analyse au niveau régional/local plus appropriée que national</a:t>
            </a:r>
          </a:p>
        </p:txBody>
      </p:sp>
      <p:sp>
        <p:nvSpPr>
          <p:cNvPr id="2" name="Rectangle 1"/>
          <p:cNvSpPr/>
          <p:nvPr/>
        </p:nvSpPr>
        <p:spPr>
          <a:xfrm>
            <a:off x="477520" y="3023519"/>
            <a:ext cx="11470640" cy="1815882"/>
          </a:xfrm>
          <a:prstGeom prst="rect">
            <a:avLst/>
          </a:prstGeom>
        </p:spPr>
        <p:txBody>
          <a:bodyPr wrap="square">
            <a:spAutoFit/>
          </a:bodyPr>
          <a:lstStyle/>
          <a:p>
            <a:pPr marL="457200" indent="-457200">
              <a:buFont typeface="Arial" panose="020B0604020202020204" pitchFamily="34" charset="0"/>
              <a:buChar char="•"/>
            </a:pPr>
            <a:r>
              <a:rPr lang="fr-FR" sz="2800" dirty="0" smtClean="0"/>
              <a:t>La </a:t>
            </a:r>
            <a:r>
              <a:rPr lang="fr-FR" sz="2800" dirty="0"/>
              <a:t>région des Prairies </a:t>
            </a:r>
            <a:r>
              <a:rPr lang="fr-FR" sz="2800" dirty="0" smtClean="0"/>
              <a:t>semble plus </a:t>
            </a:r>
            <a:r>
              <a:rPr lang="fr-FR" sz="2800" dirty="0"/>
              <a:t>sensible aux sécheresses que l’est canadien</a:t>
            </a:r>
          </a:p>
          <a:p>
            <a:pPr marL="914400" lvl="1" indent="-457200">
              <a:buFont typeface="Arial" panose="020B0604020202020204" pitchFamily="34" charset="0"/>
              <a:buChar char="•"/>
            </a:pPr>
            <a:r>
              <a:rPr lang="fr-FR" sz="2800" dirty="0"/>
              <a:t>plus dépendante des précipitations, et des périodes de chaleur (évaporation</a:t>
            </a:r>
            <a:r>
              <a:rPr lang="fr-FR" sz="2800" dirty="0" smtClean="0"/>
              <a:t>)</a:t>
            </a:r>
            <a:endParaRPr lang="fr-FR" sz="2800" dirty="0"/>
          </a:p>
        </p:txBody>
      </p:sp>
      <p:sp>
        <p:nvSpPr>
          <p:cNvPr id="3" name="Rectangle 2"/>
          <p:cNvSpPr/>
          <p:nvPr/>
        </p:nvSpPr>
        <p:spPr>
          <a:xfrm>
            <a:off x="477520" y="4904947"/>
            <a:ext cx="9184640" cy="523220"/>
          </a:xfrm>
          <a:prstGeom prst="rect">
            <a:avLst/>
          </a:prstGeom>
        </p:spPr>
        <p:txBody>
          <a:bodyPr wrap="square">
            <a:spAutoFit/>
          </a:bodyPr>
          <a:lstStyle/>
          <a:p>
            <a:pPr marL="457200" indent="-457200">
              <a:buFont typeface="Arial" panose="020B0604020202020204" pitchFamily="34" charset="0"/>
              <a:buChar char="•"/>
            </a:pPr>
            <a:r>
              <a:rPr lang="fr-FR" sz="2800" dirty="0" smtClean="0"/>
              <a:t>Pas de tendance évidente</a:t>
            </a:r>
            <a:endParaRPr lang="fr-FR" sz="2800" dirty="0"/>
          </a:p>
        </p:txBody>
      </p:sp>
      <p:sp>
        <p:nvSpPr>
          <p:cNvPr id="8" name="Rectangle 7"/>
          <p:cNvSpPr/>
          <p:nvPr/>
        </p:nvSpPr>
        <p:spPr>
          <a:xfrm>
            <a:off x="477520" y="5493712"/>
            <a:ext cx="6736460" cy="523220"/>
          </a:xfrm>
          <a:prstGeom prst="rect">
            <a:avLst/>
          </a:prstGeom>
        </p:spPr>
        <p:txBody>
          <a:bodyPr wrap="none">
            <a:spAutoFit/>
          </a:bodyPr>
          <a:lstStyle/>
          <a:p>
            <a:pPr marL="457200" indent="-457200">
              <a:buFont typeface="Arial" panose="020B0604020202020204" pitchFamily="34" charset="0"/>
              <a:buChar char="•"/>
            </a:pPr>
            <a:r>
              <a:rPr lang="fr-FR" sz="2800" dirty="0"/>
              <a:t>Pas de modélisation qui peut être extraite</a:t>
            </a:r>
          </a:p>
        </p:txBody>
      </p:sp>
    </p:spTree>
    <p:extLst>
      <p:ext uri="{BB962C8B-B14F-4D97-AF65-F5344CB8AC3E}">
        <p14:creationId xmlns:p14="http://schemas.microsoft.com/office/powerpoint/2010/main" val="28081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Références</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17</a:t>
            </a:fld>
            <a:endParaRPr lang="en-CA"/>
          </a:p>
        </p:txBody>
      </p:sp>
      <p:sp>
        <p:nvSpPr>
          <p:cNvPr id="8" name="ZoneTexte 7">
            <a:extLst>
              <a:ext uri="{FF2B5EF4-FFF2-40B4-BE49-F238E27FC236}">
                <a16:creationId xmlns:a16="http://schemas.microsoft.com/office/drawing/2014/main" id="{A82AF185-7879-459D-8DF9-53C0B38E486E}"/>
              </a:ext>
            </a:extLst>
          </p:cNvPr>
          <p:cNvSpPr txBox="1"/>
          <p:nvPr>
            <p:custDataLst>
              <p:tags r:id="rId4"/>
            </p:custDataLst>
          </p:nvPr>
        </p:nvSpPr>
        <p:spPr>
          <a:xfrm>
            <a:off x="377940" y="958616"/>
            <a:ext cx="11208919" cy="20036254"/>
          </a:xfrm>
          <a:prstGeom prst="rect">
            <a:avLst/>
          </a:prstGeom>
          <a:noFill/>
        </p:spPr>
        <p:txBody>
          <a:bodyPr wrap="square" rtlCol="0">
            <a:spAutoFit/>
          </a:bodyPr>
          <a:lstStyle/>
          <a:p>
            <a:pPr marL="285750" indent="-285750" fontAlgn="base">
              <a:buFont typeface="Arial" panose="020B0604020202020204" pitchFamily="34" charset="0"/>
              <a:buChar char="•"/>
            </a:pPr>
            <a:r>
              <a:rPr lang="en-CA" dirty="0" err="1"/>
              <a:t>Bonsal</a:t>
            </a:r>
            <a:r>
              <a:rPr lang="en-CA" dirty="0"/>
              <a:t>, Barrie R., Elaine E. Wheaton, Aston C. </a:t>
            </a:r>
            <a:r>
              <a:rPr lang="en-CA" dirty="0" err="1"/>
              <a:t>Chipanshi</a:t>
            </a:r>
            <a:r>
              <a:rPr lang="en-CA" dirty="0"/>
              <a:t>, Charles Lin, David J. </a:t>
            </a:r>
            <a:r>
              <a:rPr lang="en-CA" dirty="0" err="1"/>
              <a:t>Sauchyn</a:t>
            </a:r>
            <a:r>
              <a:rPr lang="en-CA" dirty="0"/>
              <a:t>, et Lei Wen. 2011. « Drought Research in Canada: A Review ». </a:t>
            </a:r>
            <a:r>
              <a:rPr lang="en-CA" i="1" dirty="0"/>
              <a:t>Atmosphere-Ocean</a:t>
            </a:r>
            <a:r>
              <a:rPr lang="en-CA" dirty="0"/>
              <a:t> 49 (4): 303‑19.</a:t>
            </a:r>
            <a:r>
              <a:rPr lang="en-CA" dirty="0">
                <a:hlinkClick r:id="rId7"/>
              </a:rPr>
              <a:t> </a:t>
            </a:r>
            <a:r>
              <a:rPr lang="en-CA" u="sng" dirty="0">
                <a:hlinkClick r:id="rId7"/>
              </a:rPr>
              <a:t>https://doi.org/10.1080/07055900.2011.555103</a:t>
            </a:r>
            <a:r>
              <a:rPr lang="en-CA" dirty="0"/>
              <a:t>.</a:t>
            </a:r>
          </a:p>
          <a:p>
            <a:pPr marL="285750" indent="-285750" fontAlgn="base">
              <a:buFont typeface="Arial" panose="020B0604020202020204" pitchFamily="34" charset="0"/>
              <a:buChar char="•"/>
            </a:pPr>
            <a:r>
              <a:rPr lang="en-CA" dirty="0"/>
              <a:t>Champagne, Catherine, Andrew Davidson, Patrick </a:t>
            </a:r>
            <a:r>
              <a:rPr lang="en-CA" dirty="0" err="1"/>
              <a:t>Cherneski</a:t>
            </a:r>
            <a:r>
              <a:rPr lang="en-CA" dirty="0"/>
              <a:t>, Jessika </a:t>
            </a:r>
            <a:r>
              <a:rPr lang="en-CA" dirty="0" err="1"/>
              <a:t>L’Heureux</a:t>
            </a:r>
            <a:r>
              <a:rPr lang="en-CA" dirty="0"/>
              <a:t>, et Trevor </a:t>
            </a:r>
            <a:r>
              <a:rPr lang="en-CA" dirty="0" err="1"/>
              <a:t>Hadwen</a:t>
            </a:r>
            <a:r>
              <a:rPr lang="en-CA" dirty="0"/>
              <a:t>. 2015. « Monitoring Agricultural Risk in Canada Using L-Band Passive Soil Moisture from SMOS ». </a:t>
            </a:r>
            <a:r>
              <a:rPr lang="en-CA" i="1" dirty="0"/>
              <a:t>Journal of Hydrometeorology</a:t>
            </a:r>
            <a:r>
              <a:rPr lang="en-CA" dirty="0"/>
              <a:t> 16 (1): 5‑18.</a:t>
            </a:r>
            <a:r>
              <a:rPr lang="en-CA" dirty="0">
                <a:hlinkClick r:id="rId8"/>
              </a:rPr>
              <a:t> </a:t>
            </a:r>
            <a:r>
              <a:rPr lang="en-CA" u="sng" dirty="0">
                <a:hlinkClick r:id="rId8"/>
              </a:rPr>
              <a:t>https://doi.org/10.1175/JHM-D-14-0039.1</a:t>
            </a:r>
            <a:r>
              <a:rPr lang="en-CA" dirty="0"/>
              <a:t>.</a:t>
            </a:r>
          </a:p>
          <a:p>
            <a:pPr marL="285750" indent="-285750" fontAlgn="base">
              <a:buFont typeface="Arial" panose="020B0604020202020204" pitchFamily="34" charset="0"/>
              <a:buChar char="•"/>
            </a:pPr>
            <a:r>
              <a:rPr lang="en-CA" dirty="0"/>
              <a:t>« Climate scenarios for agriculture - Agriculture and </a:t>
            </a:r>
            <a:r>
              <a:rPr lang="en-CA" dirty="0" err="1"/>
              <a:t>Agri</a:t>
            </a:r>
            <a:r>
              <a:rPr lang="en-CA" dirty="0"/>
              <a:t>-Food Canada (AAFC) ». s. d. </a:t>
            </a:r>
            <a:r>
              <a:rPr lang="en-CA" dirty="0" err="1"/>
              <a:t>Consulté</a:t>
            </a:r>
            <a:r>
              <a:rPr lang="en-CA" dirty="0"/>
              <a:t> le 20 </a:t>
            </a:r>
            <a:r>
              <a:rPr lang="en-CA" dirty="0" err="1"/>
              <a:t>février</a:t>
            </a:r>
            <a:r>
              <a:rPr lang="en-CA" dirty="0"/>
              <a:t> 2021.</a:t>
            </a:r>
            <a:r>
              <a:rPr lang="en-CA" dirty="0">
                <a:hlinkClick r:id="rId9"/>
              </a:rPr>
              <a:t> </a:t>
            </a:r>
            <a:r>
              <a:rPr lang="en-CA" u="sng" dirty="0">
                <a:hlinkClick r:id="rId9"/>
              </a:rPr>
              <a:t>https://www.agr.gc.ca/eng/agriculture-and-the-environment/agricultural-practices/climate-change-and-agriculture/climate-scenarios-for-agriculture/?id=1329321981630</a:t>
            </a:r>
            <a:r>
              <a:rPr lang="en-CA" dirty="0"/>
              <a:t>.</a:t>
            </a:r>
          </a:p>
          <a:p>
            <a:pPr marL="285750" indent="-285750" fontAlgn="base">
              <a:buFont typeface="Arial" panose="020B0604020202020204" pitchFamily="34" charset="0"/>
              <a:buChar char="•"/>
            </a:pPr>
            <a:r>
              <a:rPr lang="en-CA" dirty="0"/>
              <a:t>« Climate Variables | Atlas </a:t>
            </a:r>
            <a:r>
              <a:rPr lang="en-CA" dirty="0" err="1"/>
              <a:t>climatique</a:t>
            </a:r>
            <a:r>
              <a:rPr lang="en-CA" dirty="0"/>
              <a:t> du Canada ». s. d. </a:t>
            </a:r>
            <a:r>
              <a:rPr lang="en-CA" dirty="0" err="1"/>
              <a:t>Consulté</a:t>
            </a:r>
            <a:r>
              <a:rPr lang="en-CA" dirty="0"/>
              <a:t> le 21 </a:t>
            </a:r>
            <a:r>
              <a:rPr lang="en-CA" dirty="0" err="1"/>
              <a:t>février</a:t>
            </a:r>
            <a:r>
              <a:rPr lang="en-CA" dirty="0"/>
              <a:t> 2021.</a:t>
            </a:r>
            <a:r>
              <a:rPr lang="en-CA" dirty="0">
                <a:hlinkClick r:id="rId10"/>
              </a:rPr>
              <a:t> </a:t>
            </a:r>
            <a:r>
              <a:rPr lang="en-CA" u="sng" dirty="0">
                <a:hlinkClick r:id="rId10"/>
              </a:rPr>
              <a:t>https://atlasclimatique.ca/variables</a:t>
            </a:r>
            <a:r>
              <a:rPr lang="en-CA" dirty="0"/>
              <a:t>.</a:t>
            </a:r>
          </a:p>
          <a:p>
            <a:pPr marL="285750" indent="-285750" fontAlgn="base">
              <a:buFont typeface="Arial" panose="020B0604020202020204" pitchFamily="34" charset="0"/>
              <a:buChar char="•"/>
            </a:pPr>
            <a:r>
              <a:rPr lang="en-CA" dirty="0"/>
              <a:t>Cohen, Stewart, Grace </a:t>
            </a:r>
            <a:r>
              <a:rPr lang="en-CA" dirty="0" err="1"/>
              <a:t>Koshida</a:t>
            </a:r>
            <a:r>
              <a:rPr lang="en-CA" dirty="0"/>
              <a:t>, et Linda </a:t>
            </a:r>
            <a:r>
              <a:rPr lang="en-CA" dirty="0" err="1"/>
              <a:t>Mortsch</a:t>
            </a:r>
            <a:r>
              <a:rPr lang="en-CA" dirty="0"/>
              <a:t>. 2015. « Climate and Water Availability Indicators in Canada: Challenges and a Way Forward. Part III – Future Scenarios ». </a:t>
            </a:r>
            <a:r>
              <a:rPr lang="en-CA" i="1" dirty="0"/>
              <a:t>Canadian Water Resources Journal / Revue </a:t>
            </a:r>
            <a:r>
              <a:rPr lang="en-CA" i="1" dirty="0" err="1"/>
              <a:t>Canadienne</a:t>
            </a:r>
            <a:r>
              <a:rPr lang="en-CA" i="1" dirty="0"/>
              <a:t> Des </a:t>
            </a:r>
            <a:r>
              <a:rPr lang="en-CA" i="1" dirty="0" err="1"/>
              <a:t>Ressources</a:t>
            </a:r>
            <a:r>
              <a:rPr lang="en-CA" i="1" dirty="0"/>
              <a:t> </a:t>
            </a:r>
            <a:r>
              <a:rPr lang="en-CA" i="1" dirty="0" err="1"/>
              <a:t>Hydriques</a:t>
            </a:r>
            <a:r>
              <a:rPr lang="en-CA" dirty="0"/>
              <a:t> 40 (2): 160‑72.</a:t>
            </a:r>
            <a:r>
              <a:rPr lang="en-CA" dirty="0">
                <a:hlinkClick r:id="rId11"/>
              </a:rPr>
              <a:t> </a:t>
            </a:r>
            <a:r>
              <a:rPr lang="en-CA" u="sng" dirty="0">
                <a:hlinkClick r:id="rId11"/>
              </a:rPr>
              <a:t>https://doi.org/10.1080/07011784.2015.1006021</a:t>
            </a:r>
            <a:r>
              <a:rPr lang="en-CA" dirty="0"/>
              <a:t>.</a:t>
            </a:r>
          </a:p>
          <a:p>
            <a:pPr marL="285750" indent="-285750" fontAlgn="base">
              <a:buFont typeface="Arial" panose="020B0604020202020204" pitchFamily="34" charset="0"/>
              <a:buChar char="•"/>
            </a:pPr>
            <a:r>
              <a:rPr lang="en-CA" dirty="0"/>
              <a:t>Collins, Matthew, </a:t>
            </a:r>
            <a:r>
              <a:rPr lang="en-CA" dirty="0" err="1"/>
              <a:t>Reto</a:t>
            </a:r>
            <a:r>
              <a:rPr lang="en-CA" dirty="0"/>
              <a:t> </a:t>
            </a:r>
            <a:r>
              <a:rPr lang="en-CA" dirty="0" err="1"/>
              <a:t>Knutti</a:t>
            </a:r>
            <a:r>
              <a:rPr lang="en-CA" dirty="0"/>
              <a:t>, Julie </a:t>
            </a:r>
            <a:r>
              <a:rPr lang="en-CA" dirty="0" err="1"/>
              <a:t>Arblaster</a:t>
            </a:r>
            <a:r>
              <a:rPr lang="en-CA" dirty="0"/>
              <a:t>, Jean-Louis Dufresne, Thierry </a:t>
            </a:r>
            <a:r>
              <a:rPr lang="en-CA" dirty="0" err="1"/>
              <a:t>Fichefet</a:t>
            </a:r>
            <a:r>
              <a:rPr lang="en-CA" dirty="0"/>
              <a:t>, </a:t>
            </a:r>
            <a:r>
              <a:rPr lang="en-CA" dirty="0" err="1"/>
              <a:t>Xuejie</a:t>
            </a:r>
            <a:r>
              <a:rPr lang="en-CA" dirty="0"/>
              <a:t> Gao, William J </a:t>
            </a:r>
            <a:r>
              <a:rPr lang="en-CA" dirty="0" err="1"/>
              <a:t>Gutowski</a:t>
            </a:r>
            <a:r>
              <a:rPr lang="en-CA" dirty="0"/>
              <a:t> Jr, et al. s. d. « Long-Term Climate Change: Projections, Commitments and Irreversibility », 108.</a:t>
            </a:r>
          </a:p>
          <a:p>
            <a:pPr marL="285750" indent="-285750" fontAlgn="base">
              <a:buFont typeface="Arial" panose="020B0604020202020204" pitchFamily="34" charset="0"/>
              <a:buChar char="•"/>
            </a:pPr>
            <a:r>
              <a:rPr lang="en-CA" dirty="0"/>
              <a:t>« Couverture_des_terres_des_regions_agricoles_du_Canada_vers_l_an_2000_Specifications_de_contenu_informationnel_produites_conformement_a_la.pdf ». s. d. </a:t>
            </a:r>
            <a:r>
              <a:rPr lang="en-CA" dirty="0" err="1"/>
              <a:t>Consulté</a:t>
            </a:r>
            <a:r>
              <a:rPr lang="en-CA" dirty="0"/>
              <a:t> le 23 </a:t>
            </a:r>
            <a:r>
              <a:rPr lang="en-CA" dirty="0" err="1"/>
              <a:t>février</a:t>
            </a:r>
            <a:r>
              <a:rPr lang="en-CA" dirty="0"/>
              <a:t> 2021.</a:t>
            </a:r>
            <a:r>
              <a:rPr lang="en-CA" dirty="0">
                <a:hlinkClick r:id="rId12"/>
              </a:rPr>
              <a:t> </a:t>
            </a:r>
            <a:r>
              <a:rPr lang="en-CA" u="sng" dirty="0">
                <a:hlinkClick r:id="rId12"/>
              </a:rPr>
              <a:t>https://www.agr.gc.ca/atlas/supportdocument_documentdesupport/circa2000Landcover/fr/Couverture_des_terres_des_regions_agricoles_du_Canada_vers_l_an_2000_Specifications_de_contenu_informationnel_produites_conformement_a_la.pdf</a:t>
            </a:r>
            <a:r>
              <a:rPr lang="en-CA" dirty="0"/>
              <a:t>.</a:t>
            </a:r>
          </a:p>
          <a:p>
            <a:pPr marL="285750" indent="-285750" fontAlgn="base">
              <a:buFont typeface="Arial" panose="020B0604020202020204" pitchFamily="34" charset="0"/>
              <a:buChar char="•"/>
            </a:pPr>
            <a:r>
              <a:rPr lang="en-CA" dirty="0" err="1"/>
              <a:t>Defourny</a:t>
            </a:r>
            <a:r>
              <a:rPr lang="en-CA" dirty="0"/>
              <a:t>, Pierre, Céline </a:t>
            </a:r>
            <a:r>
              <a:rPr lang="en-CA" dirty="0" err="1"/>
              <a:t>Lamarche</a:t>
            </a:r>
            <a:r>
              <a:rPr lang="en-CA" dirty="0"/>
              <a:t>, et Quentin </a:t>
            </a:r>
            <a:r>
              <a:rPr lang="en-CA" dirty="0" err="1"/>
              <a:t>Marissiaux</a:t>
            </a:r>
            <a:r>
              <a:rPr lang="en-CA" dirty="0"/>
              <a:t>. s. d. « BROCKMANN CONSULT GMBH », 38.</a:t>
            </a:r>
          </a:p>
          <a:p>
            <a:pPr marL="285750" indent="-285750" fontAlgn="base">
              <a:buFont typeface="Arial" panose="020B0604020202020204" pitchFamily="34" charset="0"/>
              <a:buChar char="•"/>
            </a:pPr>
            <a:r>
              <a:rPr lang="en-CA" dirty="0"/>
              <a:t>« Drought ». s. d. </a:t>
            </a:r>
            <a:r>
              <a:rPr lang="en-CA" dirty="0" err="1"/>
              <a:t>Consulté</a:t>
            </a:r>
            <a:r>
              <a:rPr lang="en-CA" dirty="0"/>
              <a:t> le 20 </a:t>
            </a:r>
            <a:r>
              <a:rPr lang="en-CA" dirty="0" err="1"/>
              <a:t>février</a:t>
            </a:r>
            <a:r>
              <a:rPr lang="en-CA" dirty="0"/>
              <a:t> 2021.</a:t>
            </a:r>
            <a:r>
              <a:rPr lang="en-CA" dirty="0">
                <a:hlinkClick r:id="rId13"/>
              </a:rPr>
              <a:t> </a:t>
            </a:r>
            <a:r>
              <a:rPr lang="en-CA" u="sng" dirty="0">
                <a:hlinkClick r:id="rId13"/>
              </a:rPr>
              <a:t>https://www.nrcan.gc.ca/climate-change/impacts-adaptations/climate-change-impacts-forests/forest-change-indicators/drought/17772</a:t>
            </a:r>
            <a:r>
              <a:rPr lang="en-CA" dirty="0"/>
              <a:t>.</a:t>
            </a:r>
          </a:p>
          <a:p>
            <a:pPr marL="285750" indent="-285750" fontAlgn="base">
              <a:buFont typeface="Arial" panose="020B0604020202020204" pitchFamily="34" charset="0"/>
              <a:buChar char="•"/>
            </a:pPr>
            <a:r>
              <a:rPr lang="en-CA" dirty="0"/>
              <a:t>« ESA_CCI_SM_RD_D2.1_v1_ATBD_v05.2.pdf ». s. d. </a:t>
            </a:r>
            <a:r>
              <a:rPr lang="en-CA" dirty="0" err="1"/>
              <a:t>Consulté</a:t>
            </a:r>
            <a:r>
              <a:rPr lang="en-CA" dirty="0"/>
              <a:t> le 21 </a:t>
            </a:r>
            <a:r>
              <a:rPr lang="en-CA" dirty="0" err="1"/>
              <a:t>février</a:t>
            </a:r>
            <a:r>
              <a:rPr lang="en-CA" dirty="0"/>
              <a:t> 2021.</a:t>
            </a:r>
            <a:r>
              <a:rPr lang="en-CA" dirty="0">
                <a:hlinkClick r:id="rId14"/>
              </a:rPr>
              <a:t> </a:t>
            </a:r>
            <a:r>
              <a:rPr lang="en-CA" u="sng" dirty="0">
                <a:hlinkClick r:id="rId14"/>
              </a:rPr>
              <a:t>https://www.esa-soilmoisture-cci.org/sites/default/files/documents/public/CCI%20SM%20v05.2%20documentation/ESA_CCI_SM_RD_D2.1_v1_ATBD_v05.2.pdf</a:t>
            </a:r>
            <a:r>
              <a:rPr lang="en-CA" dirty="0"/>
              <a:t>.</a:t>
            </a:r>
          </a:p>
          <a:p>
            <a:pPr marL="285750" indent="-285750" fontAlgn="base">
              <a:buFont typeface="Arial" panose="020B0604020202020204" pitchFamily="34" charset="0"/>
              <a:buChar char="•"/>
            </a:pPr>
            <a:r>
              <a:rPr lang="en-CA" dirty="0"/>
              <a:t>Gruber, Alexander, Tracy Scanlon, Robin van der </a:t>
            </a:r>
            <a:r>
              <a:rPr lang="en-CA" dirty="0" err="1"/>
              <a:t>Schalie</a:t>
            </a:r>
            <a:r>
              <a:rPr lang="en-CA" dirty="0"/>
              <a:t>, Wolfgang Wagner, et </a:t>
            </a:r>
            <a:r>
              <a:rPr lang="en-CA" dirty="0" err="1"/>
              <a:t>Wouter</a:t>
            </a:r>
            <a:r>
              <a:rPr lang="en-CA" dirty="0"/>
              <a:t> </a:t>
            </a:r>
            <a:r>
              <a:rPr lang="en-CA" dirty="0" err="1"/>
              <a:t>Dorigo</a:t>
            </a:r>
            <a:r>
              <a:rPr lang="en-CA" dirty="0"/>
              <a:t>. 2019. « Evolution of the ESA CCI Soil Moisture Climate Data Records and Their Underlying Merging Methodology ». </a:t>
            </a:r>
            <a:r>
              <a:rPr lang="en-CA" i="1" dirty="0"/>
              <a:t>Earth System Science Data</a:t>
            </a:r>
            <a:r>
              <a:rPr lang="en-CA" dirty="0"/>
              <a:t> 11 (2): 717‑39.</a:t>
            </a:r>
            <a:r>
              <a:rPr lang="en-CA" dirty="0">
                <a:hlinkClick r:id="rId15"/>
              </a:rPr>
              <a:t> </a:t>
            </a:r>
            <a:r>
              <a:rPr lang="en-CA" u="sng" dirty="0">
                <a:hlinkClick r:id="rId15"/>
              </a:rPr>
              <a:t>https://doi.org/10.5194/essd-11-717-2019</a:t>
            </a:r>
            <a:r>
              <a:rPr lang="en-CA" dirty="0"/>
              <a:t>.</a:t>
            </a:r>
          </a:p>
          <a:p>
            <a:pPr marL="285750" indent="-285750" fontAlgn="base">
              <a:buFont typeface="Arial" panose="020B0604020202020204" pitchFamily="34" charset="0"/>
              <a:buChar char="•"/>
            </a:pPr>
            <a:r>
              <a:rPr lang="en-CA" dirty="0"/>
              <a:t>Huffman, Ted, </a:t>
            </a:r>
            <a:r>
              <a:rPr lang="en-CA" dirty="0" err="1"/>
              <a:t>Jiangui</a:t>
            </a:r>
            <a:r>
              <a:rPr lang="en-CA" dirty="0"/>
              <a:t> Liu, </a:t>
            </a:r>
            <a:r>
              <a:rPr lang="en-CA" dirty="0" err="1"/>
              <a:t>Melodie</a:t>
            </a:r>
            <a:r>
              <a:rPr lang="en-CA" dirty="0"/>
              <a:t> Green, Dick </a:t>
            </a:r>
            <a:r>
              <a:rPr lang="en-CA" dirty="0" err="1"/>
              <a:t>Coote</a:t>
            </a:r>
            <a:r>
              <a:rPr lang="en-CA" dirty="0"/>
              <a:t>, </a:t>
            </a:r>
            <a:r>
              <a:rPr lang="en-CA" dirty="0" err="1"/>
              <a:t>Zhe</a:t>
            </a:r>
            <a:r>
              <a:rPr lang="en-CA" dirty="0"/>
              <a:t> Li, </a:t>
            </a:r>
            <a:r>
              <a:rPr lang="en-CA" dirty="0" err="1"/>
              <a:t>Huanjun</a:t>
            </a:r>
            <a:r>
              <a:rPr lang="en-CA" dirty="0"/>
              <a:t> Liu, </a:t>
            </a:r>
            <a:r>
              <a:rPr lang="en-CA" dirty="0" err="1"/>
              <a:t>Tingting</a:t>
            </a:r>
            <a:r>
              <a:rPr lang="en-CA" dirty="0"/>
              <a:t> Liu, </a:t>
            </a:r>
            <a:r>
              <a:rPr lang="en-CA" dirty="0" err="1"/>
              <a:t>Xinle</a:t>
            </a:r>
            <a:r>
              <a:rPr lang="en-CA" dirty="0"/>
              <a:t> Zhang, et </a:t>
            </a:r>
            <a:r>
              <a:rPr lang="en-CA" dirty="0" err="1"/>
              <a:t>Yuneng</a:t>
            </a:r>
            <a:r>
              <a:rPr lang="en-CA" dirty="0"/>
              <a:t> Du. 2015. « Improving and Evaluating the Soil Cover Indicator for Agricultural Land in Canada ». </a:t>
            </a:r>
            <a:r>
              <a:rPr lang="en-CA" i="1" dirty="0"/>
              <a:t>Ecological Indicators</a:t>
            </a:r>
            <a:r>
              <a:rPr lang="en-CA" dirty="0"/>
              <a:t> 48 (</a:t>
            </a:r>
            <a:r>
              <a:rPr lang="en-CA" dirty="0" err="1"/>
              <a:t>janvier</a:t>
            </a:r>
            <a:r>
              <a:rPr lang="en-CA" dirty="0"/>
              <a:t>): 272‑81.</a:t>
            </a:r>
            <a:r>
              <a:rPr lang="en-CA" dirty="0">
                <a:hlinkClick r:id="rId16"/>
              </a:rPr>
              <a:t> </a:t>
            </a:r>
            <a:r>
              <a:rPr lang="en-CA" u="sng" dirty="0">
                <a:hlinkClick r:id="rId16"/>
              </a:rPr>
              <a:t>https://doi.org/10.1016/j.ecolind.2014.07.008</a:t>
            </a:r>
            <a:r>
              <a:rPr lang="en-CA" dirty="0"/>
              <a:t>.</a:t>
            </a:r>
          </a:p>
          <a:p>
            <a:pPr marL="285750" indent="-285750" fontAlgn="base">
              <a:buFont typeface="Arial" panose="020B0604020202020204" pitchFamily="34" charset="0"/>
              <a:buChar char="•"/>
            </a:pPr>
            <a:r>
              <a:rPr lang="en-CA" dirty="0"/>
              <a:t>Kidd, Richard. s. d. « Soil Moisture ECV Product User Guide (PUG) », n</a:t>
            </a:r>
            <a:r>
              <a:rPr lang="en-CA" baseline="30000" dirty="0"/>
              <a:t>o</a:t>
            </a:r>
            <a:r>
              <a:rPr lang="en-CA" dirty="0"/>
              <a:t> 1: 88.</a:t>
            </a:r>
          </a:p>
          <a:p>
            <a:pPr marL="285750" indent="-285750" fontAlgn="base">
              <a:buFont typeface="Arial" panose="020B0604020202020204" pitchFamily="34" charset="0"/>
              <a:buChar char="•"/>
            </a:pPr>
            <a:r>
              <a:rPr lang="en-CA" dirty="0" err="1"/>
              <a:t>Koshida</a:t>
            </a:r>
            <a:r>
              <a:rPr lang="en-CA" dirty="0"/>
              <a:t>, Grace, Stewart Cohen, et Linda </a:t>
            </a:r>
            <a:r>
              <a:rPr lang="en-CA" dirty="0" err="1"/>
              <a:t>Mortsch</a:t>
            </a:r>
            <a:r>
              <a:rPr lang="en-CA" dirty="0"/>
              <a:t>. 2015. « Climate and Water Availability Indicators in Canada: Challenges and a Way Forward. Part I – Indicators ». </a:t>
            </a:r>
            <a:r>
              <a:rPr lang="en-CA" i="1" dirty="0"/>
              <a:t>Canadian Water Resources Journal / Revue </a:t>
            </a:r>
            <a:r>
              <a:rPr lang="en-CA" i="1" dirty="0" err="1"/>
              <a:t>Canadienne</a:t>
            </a:r>
            <a:r>
              <a:rPr lang="en-CA" i="1" dirty="0"/>
              <a:t> Des </a:t>
            </a:r>
            <a:r>
              <a:rPr lang="en-CA" i="1" dirty="0" err="1"/>
              <a:t>Ressources</a:t>
            </a:r>
            <a:r>
              <a:rPr lang="en-CA" i="1" dirty="0"/>
              <a:t> </a:t>
            </a:r>
            <a:r>
              <a:rPr lang="en-CA" i="1" dirty="0" err="1"/>
              <a:t>Hydriques</a:t>
            </a:r>
            <a:r>
              <a:rPr lang="en-CA" dirty="0"/>
              <a:t> 40 (2): 133‑45.</a:t>
            </a:r>
            <a:r>
              <a:rPr lang="en-CA" dirty="0">
                <a:hlinkClick r:id="rId17"/>
              </a:rPr>
              <a:t> </a:t>
            </a:r>
            <a:r>
              <a:rPr lang="en-CA" u="sng" dirty="0">
                <a:hlinkClick r:id="rId17"/>
              </a:rPr>
              <a:t>https://doi.org/10.1080/07011784.2015.1006023</a:t>
            </a:r>
            <a:r>
              <a:rPr lang="en-CA" dirty="0"/>
              <a:t>.</a:t>
            </a:r>
          </a:p>
          <a:p>
            <a:pPr marL="285750" indent="-285750" fontAlgn="base">
              <a:buFont typeface="Arial" panose="020B0604020202020204" pitchFamily="34" charset="0"/>
              <a:buChar char="•"/>
            </a:pPr>
            <a:r>
              <a:rPr lang="en-CA" dirty="0" err="1"/>
              <a:t>Kulshreshtha</a:t>
            </a:r>
            <a:r>
              <a:rPr lang="en-CA" dirty="0"/>
              <a:t>, </a:t>
            </a:r>
            <a:r>
              <a:rPr lang="en-CA" dirty="0" err="1"/>
              <a:t>Surendra</a:t>
            </a:r>
            <a:r>
              <a:rPr lang="en-CA" dirty="0"/>
              <a:t> N. 2011. « Climate Change, Prairie Agriculture, and Prairie Economy: The New Normal ». </a:t>
            </a:r>
            <a:r>
              <a:rPr lang="en-CA" i="1" dirty="0"/>
              <a:t>Canadian Journal of Agricultural Economics/Revue </a:t>
            </a:r>
            <a:r>
              <a:rPr lang="en-CA" i="1" dirty="0" err="1"/>
              <a:t>Canadienne</a:t>
            </a:r>
            <a:r>
              <a:rPr lang="en-CA" i="1" dirty="0"/>
              <a:t> </a:t>
            </a:r>
            <a:r>
              <a:rPr lang="en-CA" i="1" dirty="0" err="1"/>
              <a:t>d’agroeconomie</a:t>
            </a:r>
            <a:r>
              <a:rPr lang="en-CA" dirty="0"/>
              <a:t> 59 (1): 19‑44.</a:t>
            </a:r>
            <a:r>
              <a:rPr lang="en-CA" dirty="0">
                <a:hlinkClick r:id="rId18"/>
              </a:rPr>
              <a:t> </a:t>
            </a:r>
            <a:r>
              <a:rPr lang="en-CA" u="sng" dirty="0">
                <a:hlinkClick r:id="rId18"/>
              </a:rPr>
              <a:t>https://doi.org/10.1111/j.1744-7976.2010.01211.x</a:t>
            </a:r>
            <a:r>
              <a:rPr lang="en-CA" dirty="0"/>
              <a:t>.</a:t>
            </a:r>
          </a:p>
          <a:p>
            <a:pPr marL="285750" indent="-285750" fontAlgn="base">
              <a:buFont typeface="Arial" panose="020B0604020202020204" pitchFamily="34" charset="0"/>
              <a:buChar char="•"/>
            </a:pPr>
            <a:r>
              <a:rPr lang="en-CA" dirty="0" err="1"/>
              <a:t>Mortsch</a:t>
            </a:r>
            <a:r>
              <a:rPr lang="en-CA" dirty="0"/>
              <a:t>, Linda, Stewart Cohen, et Grace </a:t>
            </a:r>
            <a:r>
              <a:rPr lang="en-CA" dirty="0" err="1"/>
              <a:t>Koshida</a:t>
            </a:r>
            <a:r>
              <a:rPr lang="en-CA" dirty="0"/>
              <a:t>. 2015. « Climate and Water Availability Indicators in Canada: Challenges and a Way Forward. Part II – Historic Trends ». </a:t>
            </a:r>
            <a:r>
              <a:rPr lang="en-CA" i="1" dirty="0"/>
              <a:t>Canadian Water Resources Journal / Revue </a:t>
            </a:r>
            <a:r>
              <a:rPr lang="en-CA" i="1" dirty="0" err="1"/>
              <a:t>Canadienne</a:t>
            </a:r>
            <a:r>
              <a:rPr lang="en-CA" i="1" dirty="0"/>
              <a:t> Des </a:t>
            </a:r>
            <a:r>
              <a:rPr lang="en-CA" i="1" dirty="0" err="1"/>
              <a:t>Ressources</a:t>
            </a:r>
            <a:r>
              <a:rPr lang="en-CA" i="1" dirty="0"/>
              <a:t> </a:t>
            </a:r>
            <a:r>
              <a:rPr lang="en-CA" i="1" dirty="0" err="1"/>
              <a:t>Hydriques</a:t>
            </a:r>
            <a:r>
              <a:rPr lang="en-CA" dirty="0"/>
              <a:t> 40 (2): 146‑59.</a:t>
            </a:r>
            <a:r>
              <a:rPr lang="en-CA" dirty="0">
                <a:hlinkClick r:id="rId19"/>
              </a:rPr>
              <a:t> </a:t>
            </a:r>
            <a:r>
              <a:rPr lang="en-CA" u="sng" dirty="0">
                <a:hlinkClick r:id="rId19"/>
              </a:rPr>
              <a:t>https://doi.org/10.1080/07011784.2015.1006024</a:t>
            </a:r>
            <a:r>
              <a:rPr lang="en-CA" dirty="0"/>
              <a:t>.</a:t>
            </a:r>
          </a:p>
          <a:p>
            <a:pPr marL="285750" indent="-285750" fontAlgn="base">
              <a:buFont typeface="Arial" panose="020B0604020202020204" pitchFamily="34" charset="0"/>
              <a:buChar char="•"/>
            </a:pPr>
            <a:r>
              <a:rPr lang="en-CA" dirty="0"/>
              <a:t>Nicolai-Shaw, Nadine, </a:t>
            </a:r>
            <a:r>
              <a:rPr lang="en-CA" dirty="0" err="1"/>
              <a:t>Jakob</a:t>
            </a:r>
            <a:r>
              <a:rPr lang="en-CA" dirty="0"/>
              <a:t> </a:t>
            </a:r>
            <a:r>
              <a:rPr lang="en-CA" dirty="0" err="1"/>
              <a:t>Zscheischler</a:t>
            </a:r>
            <a:r>
              <a:rPr lang="en-CA" dirty="0"/>
              <a:t>, Martin </a:t>
            </a:r>
            <a:r>
              <a:rPr lang="en-CA" dirty="0" err="1"/>
              <a:t>Hirschi</a:t>
            </a:r>
            <a:r>
              <a:rPr lang="en-CA" dirty="0"/>
              <a:t>, Lukas </a:t>
            </a:r>
            <a:r>
              <a:rPr lang="en-CA" dirty="0" err="1"/>
              <a:t>Gudmundsson</a:t>
            </a:r>
            <a:r>
              <a:rPr lang="en-CA" dirty="0"/>
              <a:t>, et Sonia I. </a:t>
            </a:r>
            <a:r>
              <a:rPr lang="en-CA" dirty="0" err="1"/>
              <a:t>Seneviratne</a:t>
            </a:r>
            <a:r>
              <a:rPr lang="en-CA" dirty="0"/>
              <a:t>. 2017. « A Drought Event Composite Analysis Using Satellite Remote-Sensing Based Soil Moisture ». </a:t>
            </a:r>
            <a:r>
              <a:rPr lang="en-CA" i="1" dirty="0"/>
              <a:t>Remote Sensing of Environment</a:t>
            </a:r>
            <a:r>
              <a:rPr lang="en-CA" dirty="0"/>
              <a:t> 203 (</a:t>
            </a:r>
            <a:r>
              <a:rPr lang="en-CA" dirty="0" err="1"/>
              <a:t>décembre</a:t>
            </a:r>
            <a:r>
              <a:rPr lang="en-CA" dirty="0"/>
              <a:t>): 216‑25.</a:t>
            </a:r>
            <a:r>
              <a:rPr lang="en-CA" dirty="0">
                <a:hlinkClick r:id="rId20"/>
              </a:rPr>
              <a:t> </a:t>
            </a:r>
            <a:r>
              <a:rPr lang="en-CA" u="sng" dirty="0">
                <a:hlinkClick r:id="rId20"/>
              </a:rPr>
              <a:t>https://doi.org/10.1016/j.rse.2017.06.014</a:t>
            </a:r>
            <a:r>
              <a:rPr lang="en-CA" dirty="0"/>
              <a:t>.</a:t>
            </a:r>
          </a:p>
          <a:p>
            <a:pPr marL="285750" indent="-285750" fontAlgn="base">
              <a:buFont typeface="Arial" panose="020B0604020202020204" pitchFamily="34" charset="0"/>
              <a:buChar char="•"/>
            </a:pPr>
            <a:r>
              <a:rPr lang="en-CA" dirty="0"/>
              <a:t>Ouyang, </a:t>
            </a:r>
            <a:r>
              <a:rPr lang="en-CA" dirty="0" err="1"/>
              <a:t>Zutao</a:t>
            </a:r>
            <a:r>
              <a:rPr lang="en-CA" dirty="0"/>
              <a:t>, Richard Becker, Wade Shaver, et </a:t>
            </a:r>
            <a:r>
              <a:rPr lang="en-CA" dirty="0" err="1"/>
              <a:t>Jiquan</a:t>
            </a:r>
            <a:r>
              <a:rPr lang="en-CA" dirty="0"/>
              <a:t> Chen. 2014. « Evaluating the Sensitivity of Wetlands to Climate Change with Remote Sensing Techniques: CLIMATE CHANGE SENSITIVITY OF WETLANDS FROM REMOTE SENSING ». </a:t>
            </a:r>
            <a:r>
              <a:rPr lang="en-CA" i="1" dirty="0"/>
              <a:t>Hydrological Processes</a:t>
            </a:r>
            <a:r>
              <a:rPr lang="en-CA" dirty="0"/>
              <a:t> 28 (4): 1703‑12.</a:t>
            </a:r>
            <a:r>
              <a:rPr lang="en-CA" dirty="0">
                <a:hlinkClick r:id="rId21"/>
              </a:rPr>
              <a:t> </a:t>
            </a:r>
            <a:r>
              <a:rPr lang="en-CA" u="sng" dirty="0">
                <a:hlinkClick r:id="rId21"/>
              </a:rPr>
              <a:t>https://doi.org/10.1002/hyp.9685</a:t>
            </a:r>
            <a:r>
              <a:rPr lang="en-CA" dirty="0"/>
              <a:t>.</a:t>
            </a:r>
          </a:p>
          <a:p>
            <a:pPr marL="285750" indent="-285750" fontAlgn="base">
              <a:buFont typeface="Arial" panose="020B0604020202020204" pitchFamily="34" charset="0"/>
              <a:buChar char="•"/>
            </a:pPr>
            <a:r>
              <a:rPr lang="en-CA" dirty="0"/>
              <a:t>Pinzon, Jorge, et Compton Tucker. 2014. « A Non-Stationary 1981–2012 AVHRR NDVI3g Time Series ». </a:t>
            </a:r>
            <a:r>
              <a:rPr lang="en-CA" i="1" dirty="0"/>
              <a:t>Remote Sensing</a:t>
            </a:r>
            <a:r>
              <a:rPr lang="en-CA" dirty="0"/>
              <a:t> 6 (8): 6929‑60.</a:t>
            </a:r>
            <a:r>
              <a:rPr lang="en-CA" dirty="0">
                <a:hlinkClick r:id="rId22"/>
              </a:rPr>
              <a:t> </a:t>
            </a:r>
            <a:r>
              <a:rPr lang="en-CA" u="sng" dirty="0">
                <a:hlinkClick r:id="rId22"/>
              </a:rPr>
              <a:t>https://doi.org/10.3390/rs6086929</a:t>
            </a:r>
            <a:r>
              <a:rPr lang="en-CA" dirty="0"/>
              <a:t>.</a:t>
            </a:r>
          </a:p>
          <a:p>
            <a:pPr marL="285750" indent="-285750" fontAlgn="base">
              <a:buFont typeface="Arial" panose="020B0604020202020204" pitchFamily="34" charset="0"/>
              <a:buChar char="•"/>
            </a:pPr>
            <a:r>
              <a:rPr lang="en-CA" dirty="0"/>
              <a:t>Secretariat, Treasury Board of Canada, et Treasury Board of Canada Secretariat. s. d. « Palmer Drought Index - Open Government Portal ». </a:t>
            </a:r>
            <a:r>
              <a:rPr lang="en-CA" dirty="0" err="1"/>
              <a:t>Consulté</a:t>
            </a:r>
            <a:r>
              <a:rPr lang="en-CA" dirty="0"/>
              <a:t> le 21 </a:t>
            </a:r>
            <a:r>
              <a:rPr lang="en-CA" dirty="0" err="1"/>
              <a:t>février</a:t>
            </a:r>
            <a:r>
              <a:rPr lang="en-CA" dirty="0"/>
              <a:t> 2021.</a:t>
            </a:r>
            <a:r>
              <a:rPr lang="en-CA" dirty="0">
                <a:hlinkClick r:id="rId23"/>
              </a:rPr>
              <a:t> </a:t>
            </a:r>
            <a:r>
              <a:rPr lang="en-CA" u="sng" dirty="0">
                <a:hlinkClick r:id="rId23"/>
              </a:rPr>
              <a:t>https://open.canada.ca/data/en/dataset/35b4153e-593f-47aa-91c0-c2f706382079</a:t>
            </a:r>
            <a:r>
              <a:rPr lang="en-CA" dirty="0"/>
              <a:t>.</a:t>
            </a:r>
          </a:p>
          <a:p>
            <a:pPr marL="285750" indent="-285750" fontAlgn="base">
              <a:buFont typeface="Arial" panose="020B0604020202020204" pitchFamily="34" charset="0"/>
              <a:buChar char="•"/>
            </a:pPr>
            <a:r>
              <a:rPr lang="en-CA" dirty="0"/>
              <a:t>Shen, Samuel, Alan </a:t>
            </a:r>
            <a:r>
              <a:rPr lang="en-CA" dirty="0" err="1"/>
              <a:t>Basist</a:t>
            </a:r>
            <a:r>
              <a:rPr lang="en-CA" dirty="0"/>
              <a:t>, et Allan Howard. 2010. « Structure of a Digital Agriculture System and Agricultural Risks Due to Climate Changes ». </a:t>
            </a:r>
            <a:r>
              <a:rPr lang="en-CA" i="1" dirty="0"/>
              <a:t>Agriculture and Agricultural Science Procedia</a:t>
            </a:r>
            <a:r>
              <a:rPr lang="en-CA" dirty="0"/>
              <a:t> 1: 42‑51.</a:t>
            </a:r>
            <a:r>
              <a:rPr lang="en-CA" dirty="0">
                <a:hlinkClick r:id="rId24"/>
              </a:rPr>
              <a:t> </a:t>
            </a:r>
            <a:r>
              <a:rPr lang="en-CA" u="sng" dirty="0">
                <a:hlinkClick r:id="rId24"/>
              </a:rPr>
              <a:t>https://doi.org/10.1016/j.aaspro.2010.09.006</a:t>
            </a:r>
            <a:r>
              <a:rPr lang="en-CA" dirty="0"/>
              <a:t>.</a:t>
            </a:r>
          </a:p>
          <a:p>
            <a:pPr marL="285750" indent="-285750" fontAlgn="base">
              <a:buFont typeface="Arial" panose="020B0604020202020204" pitchFamily="34" charset="0"/>
              <a:buChar char="•"/>
            </a:pPr>
            <a:r>
              <a:rPr lang="en-CA" dirty="0"/>
              <a:t>« Soil Moisture Data Sets: Overview &amp; Comparison Tables | NCAR - Climate Data Guide ». s. d. </a:t>
            </a:r>
            <a:r>
              <a:rPr lang="en-CA" dirty="0" err="1"/>
              <a:t>Consulté</a:t>
            </a:r>
            <a:r>
              <a:rPr lang="en-CA" dirty="0"/>
              <a:t> le 20 </a:t>
            </a:r>
            <a:r>
              <a:rPr lang="en-CA" dirty="0" err="1"/>
              <a:t>février</a:t>
            </a:r>
            <a:r>
              <a:rPr lang="en-CA" dirty="0"/>
              <a:t> 2021.</a:t>
            </a:r>
            <a:r>
              <a:rPr lang="en-CA" dirty="0">
                <a:hlinkClick r:id="rId25"/>
              </a:rPr>
              <a:t> </a:t>
            </a:r>
            <a:r>
              <a:rPr lang="en-CA" u="sng" dirty="0">
                <a:hlinkClick r:id="rId25"/>
              </a:rPr>
              <a:t>https://climatedataguide.ucar.edu/climate-data/soil-moisture-data-sets-overview-comparison-tables</a:t>
            </a:r>
            <a:r>
              <a:rPr lang="en-CA" dirty="0"/>
              <a:t>.</a:t>
            </a:r>
          </a:p>
          <a:p>
            <a:pPr marL="285750" indent="-285750" fontAlgn="base">
              <a:buFont typeface="Arial" panose="020B0604020202020204" pitchFamily="34" charset="0"/>
              <a:buChar char="•"/>
            </a:pPr>
            <a:r>
              <a:rPr lang="en-CA" dirty="0"/>
              <a:t>Wheaton, Elaine, et Suren </a:t>
            </a:r>
            <a:r>
              <a:rPr lang="en-CA" dirty="0" err="1"/>
              <a:t>Kulshreshtha</a:t>
            </a:r>
            <a:r>
              <a:rPr lang="en-CA" dirty="0"/>
              <a:t>. 2017. « Environmental Sustainability of Agriculture Stressed by Changing Extremes of Drought and Excess Moisture: A Conceptual Review ». </a:t>
            </a:r>
            <a:r>
              <a:rPr lang="en-CA" i="1" dirty="0"/>
              <a:t>Sustainability</a:t>
            </a:r>
            <a:r>
              <a:rPr lang="en-CA" dirty="0"/>
              <a:t> 9 (6): 970.</a:t>
            </a:r>
            <a:r>
              <a:rPr lang="en-CA" dirty="0">
                <a:hlinkClick r:id="rId26"/>
              </a:rPr>
              <a:t> </a:t>
            </a:r>
            <a:r>
              <a:rPr lang="en-CA" u="sng" dirty="0">
                <a:hlinkClick r:id="rId26"/>
              </a:rPr>
              <a:t>https://doi.org/10.3390/su9060970</a:t>
            </a:r>
            <a:r>
              <a:rPr lang="en-CA" dirty="0"/>
              <a:t>.</a:t>
            </a:r>
          </a:p>
          <a:p>
            <a:pPr marL="285750" indent="-285750" fontAlgn="base">
              <a:buFont typeface="Arial" panose="020B0604020202020204" pitchFamily="34" charset="0"/>
              <a:buChar char="•"/>
            </a:pPr>
            <a:r>
              <a:rPr lang="en-CA" dirty="0"/>
              <a:t>Yang, Jun, Peng Gong, </a:t>
            </a:r>
            <a:r>
              <a:rPr lang="en-CA" dirty="0" err="1"/>
              <a:t>Rong</a:t>
            </a:r>
            <a:r>
              <a:rPr lang="en-CA" dirty="0"/>
              <a:t> Fu, </a:t>
            </a:r>
            <a:r>
              <a:rPr lang="en-CA" dirty="0" err="1"/>
              <a:t>Minghua</a:t>
            </a:r>
            <a:r>
              <a:rPr lang="en-CA" dirty="0"/>
              <a:t> Zhang, </a:t>
            </a:r>
            <a:r>
              <a:rPr lang="en-CA" dirty="0" err="1"/>
              <a:t>Jingming</a:t>
            </a:r>
            <a:r>
              <a:rPr lang="en-CA" dirty="0"/>
              <a:t> Chen, </a:t>
            </a:r>
            <a:r>
              <a:rPr lang="en-CA" dirty="0" err="1"/>
              <a:t>Shunlin</a:t>
            </a:r>
            <a:r>
              <a:rPr lang="en-CA" dirty="0"/>
              <a:t> Liang, Bing Xu, </a:t>
            </a:r>
            <a:r>
              <a:rPr lang="en-CA" dirty="0" err="1"/>
              <a:t>Jiancheng</a:t>
            </a:r>
            <a:r>
              <a:rPr lang="en-CA" dirty="0"/>
              <a:t> Shi, et Robert Dickinson. 2013. « The Role of Satellite Remote Sensing in Climate Change Studies ». </a:t>
            </a:r>
            <a:r>
              <a:rPr lang="en-CA" i="1" dirty="0"/>
              <a:t>Nature Climate Change</a:t>
            </a:r>
            <a:r>
              <a:rPr lang="en-CA" dirty="0"/>
              <a:t> 3 (10): 875‑83.</a:t>
            </a:r>
            <a:r>
              <a:rPr lang="en-CA" dirty="0">
                <a:hlinkClick r:id="rId27"/>
              </a:rPr>
              <a:t> </a:t>
            </a:r>
            <a:r>
              <a:rPr lang="en-CA" u="sng" dirty="0">
                <a:hlinkClick r:id="rId27"/>
              </a:rPr>
              <a:t>https://doi.org/10.1038/nclimate1908</a:t>
            </a:r>
            <a:r>
              <a:rPr lang="en-CA" dirty="0"/>
              <a:t>.</a:t>
            </a:r>
          </a:p>
          <a:p>
            <a:pPr marL="285750" indent="-285750" fontAlgn="base">
              <a:buFont typeface="Arial" panose="020B0604020202020204" pitchFamily="34" charset="0"/>
              <a:buChar char="•"/>
            </a:pPr>
            <a:r>
              <a:rPr lang="en-CA" dirty="0" err="1"/>
              <a:t>Yusa</a:t>
            </a:r>
            <a:r>
              <a:rPr lang="en-CA" dirty="0"/>
              <a:t>, Anna, Peter Berry, June </a:t>
            </a:r>
            <a:r>
              <a:rPr lang="en-CA" dirty="0" err="1"/>
              <a:t>J.Cheng</a:t>
            </a:r>
            <a:r>
              <a:rPr lang="en-CA" dirty="0"/>
              <a:t>, Nicholas Ogden, Barrie </a:t>
            </a:r>
            <a:r>
              <a:rPr lang="en-CA" dirty="0" err="1"/>
              <a:t>Bonsal</a:t>
            </a:r>
            <a:r>
              <a:rPr lang="en-CA" dirty="0"/>
              <a:t>, Ronald Stewart, et Ruth </a:t>
            </a:r>
            <a:r>
              <a:rPr lang="en-CA" dirty="0" err="1"/>
              <a:t>Waldick</a:t>
            </a:r>
            <a:r>
              <a:rPr lang="en-CA" dirty="0"/>
              <a:t>. 2015. « Climate Change, Drought and Human Health in Canada ». </a:t>
            </a:r>
            <a:r>
              <a:rPr lang="en-CA" i="1" dirty="0"/>
              <a:t>International Journal of Environmental Research and Public Health</a:t>
            </a:r>
            <a:r>
              <a:rPr lang="en-CA" dirty="0"/>
              <a:t> 12 (7): 8359‑8412.</a:t>
            </a:r>
            <a:r>
              <a:rPr lang="en-CA" dirty="0">
                <a:hlinkClick r:id="rId28"/>
              </a:rPr>
              <a:t> </a:t>
            </a:r>
            <a:r>
              <a:rPr lang="en-CA" u="sng" dirty="0">
                <a:hlinkClick r:id="rId28"/>
              </a:rPr>
              <a:t>https://doi.org/10.3390/ijerph120708359</a:t>
            </a:r>
            <a:r>
              <a:rPr lang="en-CA" dirty="0"/>
              <a:t>.</a:t>
            </a:r>
          </a:p>
          <a:p>
            <a:pPr marL="285750" indent="-285750">
              <a:buFont typeface="Arial" panose="020B0604020202020204" pitchFamily="34" charset="0"/>
              <a:buChar char="•"/>
            </a:pPr>
            <a:r>
              <a:rPr lang="en-CA" dirty="0"/>
              <a:t>Zhang, Yu-</a:t>
            </a:r>
            <a:r>
              <a:rPr lang="en-CA" dirty="0" err="1"/>
              <a:t>quan</a:t>
            </a:r>
            <a:r>
              <a:rPr lang="en-CA" dirty="0"/>
              <a:t>, Yong-</a:t>
            </a:r>
            <a:r>
              <a:rPr lang="en-CA" dirty="0" err="1"/>
              <a:t>xia</a:t>
            </a:r>
            <a:r>
              <a:rPr lang="en-CA" dirty="0"/>
              <a:t> </a:t>
            </a:r>
            <a:r>
              <a:rPr lang="en-CA" dirty="0" err="1"/>
              <a:t>Cai</a:t>
            </a:r>
            <a:r>
              <a:rPr lang="en-CA" dirty="0"/>
              <a:t>, Robert H Beach, et Bruce A </a:t>
            </a:r>
            <a:r>
              <a:rPr lang="en-CA" dirty="0" err="1"/>
              <a:t>McCARL</a:t>
            </a:r>
            <a:r>
              <a:rPr lang="en-CA" dirty="0"/>
              <a:t>. 2014. « Modeling Climate Change Impacts on the US Agricultural Exports ». </a:t>
            </a:r>
            <a:r>
              <a:rPr lang="en-CA" i="1" dirty="0"/>
              <a:t>Journal of Integrative Agriculture</a:t>
            </a:r>
            <a:r>
              <a:rPr lang="en-CA" dirty="0"/>
              <a:t> 13 (4): 666‑76.</a:t>
            </a:r>
            <a:r>
              <a:rPr lang="en-CA" dirty="0">
                <a:hlinkClick r:id="rId29"/>
              </a:rPr>
              <a:t> </a:t>
            </a:r>
            <a:r>
              <a:rPr lang="en-CA" u="sng" dirty="0">
                <a:hlinkClick r:id="rId29"/>
              </a:rPr>
              <a:t>https://doi.org/10.1016/S2095-3119(13)60699-1</a:t>
            </a:r>
            <a:r>
              <a:rPr lang="en-CA" dirty="0"/>
              <a:t>.</a:t>
            </a:r>
            <a:endParaRPr lang="en-CA" sz="1600" dirty="0" smtClean="0"/>
          </a:p>
        </p:txBody>
      </p:sp>
    </p:spTree>
    <p:extLst>
      <p:ext uri="{BB962C8B-B14F-4D97-AF65-F5344CB8AC3E}">
        <p14:creationId xmlns:p14="http://schemas.microsoft.com/office/powerpoint/2010/main" val="2482422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à coins arrondis 11">
            <a:extLst>
              <a:ext uri="{FF2B5EF4-FFF2-40B4-BE49-F238E27FC236}">
                <a16:creationId xmlns:a16="http://schemas.microsoft.com/office/drawing/2014/main" id="{854FBCAA-DCC3-434B-BAB8-DD694D865772}"/>
              </a:ext>
            </a:extLst>
          </p:cNvPr>
          <p:cNvSpPr/>
          <p:nvPr>
            <p:custDataLst>
              <p:tags r:id="rId1"/>
            </p:custDataLst>
          </p:nvPr>
        </p:nvSpPr>
        <p:spPr>
          <a:xfrm>
            <a:off x="-333880" y="3379708"/>
            <a:ext cx="12725578" cy="191976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r"/>
            <a:endParaRPr lang="fr-CA" dirty="0"/>
          </a:p>
          <a:p>
            <a:pPr algn="r"/>
            <a:endParaRPr lang="fr-CA" dirty="0"/>
          </a:p>
        </p:txBody>
      </p:sp>
      <p:sp>
        <p:nvSpPr>
          <p:cNvPr id="12" name="ZoneTexte 11">
            <a:extLst>
              <a:ext uri="{FF2B5EF4-FFF2-40B4-BE49-F238E27FC236}">
                <a16:creationId xmlns:a16="http://schemas.microsoft.com/office/drawing/2014/main" id="{CB644610-C660-45F9-B3FA-183EE5A6FD53}"/>
              </a:ext>
            </a:extLst>
          </p:cNvPr>
          <p:cNvSpPr txBox="1"/>
          <p:nvPr>
            <p:custDataLst>
              <p:tags r:id="rId2"/>
            </p:custDataLst>
          </p:nvPr>
        </p:nvSpPr>
        <p:spPr>
          <a:xfrm>
            <a:off x="3576296" y="3847673"/>
            <a:ext cx="5039408" cy="1144929"/>
          </a:xfrm>
          <a:prstGeom prst="rect">
            <a:avLst/>
          </a:prstGeom>
          <a:noFill/>
        </p:spPr>
        <p:txBody>
          <a:bodyPr wrap="square" rtlCol="0">
            <a:spAutoFit/>
          </a:bodyPr>
          <a:lstStyle/>
          <a:p>
            <a:pPr algn="ctr">
              <a:lnSpc>
                <a:spcPct val="114000"/>
              </a:lnSpc>
            </a:pPr>
            <a:r>
              <a:rPr lang="fr-CA" sz="6000" b="1" dirty="0" smtClean="0">
                <a:solidFill>
                  <a:schemeClr val="bg1"/>
                </a:solidFill>
                <a:effectLst>
                  <a:outerShdw blurRad="38100" dist="38100" dir="2700000" algn="tl">
                    <a:srgbClr val="000000">
                      <a:alpha val="43137"/>
                    </a:srgbClr>
                  </a:outerShdw>
                </a:effectLst>
              </a:rPr>
              <a:t>Merci</a:t>
            </a:r>
            <a:endParaRPr lang="fr-CA" sz="40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C84CC55B-1A27-413B-909E-FDD3546707D2}"/>
              </a:ext>
            </a:extLst>
          </p:cNvPr>
          <p:cNvSpPr>
            <a:spLocks noGrp="1"/>
          </p:cNvSpPr>
          <p:nvPr>
            <p:ph type="sldNum" sz="quarter" idx="12"/>
            <p:custDataLst>
              <p:tags r:id="rId3"/>
            </p:custDataLst>
          </p:nvPr>
        </p:nvSpPr>
        <p:spPr/>
        <p:txBody>
          <a:bodyPr/>
          <a:lstStyle/>
          <a:p>
            <a:fld id="{0730FDA8-C380-487C-8262-56859A965823}" type="slidenum">
              <a:rPr lang="en-CA" smtClean="0"/>
              <a:t>18</a:t>
            </a:fld>
            <a:endParaRPr lang="en-CA"/>
          </a:p>
        </p:txBody>
      </p:sp>
      <p:pic>
        <p:nvPicPr>
          <p:cNvPr id="2" name="Picture 1"/>
          <p:cNvPicPr>
            <a:picLocks noChangeAspect="1"/>
          </p:cNvPicPr>
          <p:nvPr>
            <p:custDataLst>
              <p:tags r:id="rId4"/>
            </p:custDataLst>
          </p:nvPr>
        </p:nvPicPr>
        <p:blipFill>
          <a:blip r:embed="rId8"/>
          <a:stretch>
            <a:fillRect/>
          </a:stretch>
        </p:blipFill>
        <p:spPr>
          <a:xfrm>
            <a:off x="4011749" y="506719"/>
            <a:ext cx="4168501" cy="2872989"/>
          </a:xfrm>
          <a:prstGeom prst="rect">
            <a:avLst/>
          </a:prstGeom>
        </p:spPr>
      </p:pic>
      <p:sp>
        <p:nvSpPr>
          <p:cNvPr id="5" name="Rectangle 4"/>
          <p:cNvSpPr/>
          <p:nvPr>
            <p:custDataLst>
              <p:tags r:id="rId5"/>
            </p:custDataLst>
          </p:nvPr>
        </p:nvSpPr>
        <p:spPr>
          <a:xfrm>
            <a:off x="8180250" y="3010376"/>
            <a:ext cx="1236108" cy="276999"/>
          </a:xfrm>
          <a:prstGeom prst="rect">
            <a:avLst/>
          </a:prstGeom>
        </p:spPr>
        <p:txBody>
          <a:bodyPr wrap="none">
            <a:spAutoFit/>
          </a:bodyPr>
          <a:lstStyle/>
          <a:p>
            <a:r>
              <a:rPr lang="en-CA" sz="1200" dirty="0"/>
              <a:t>(</a:t>
            </a:r>
            <a:r>
              <a:rPr lang="en-CA" sz="1200" dirty="0" err="1"/>
              <a:t>Paquin</a:t>
            </a:r>
            <a:r>
              <a:rPr lang="en-CA" sz="1200" dirty="0"/>
              <a:t> S., 2015)</a:t>
            </a:r>
          </a:p>
        </p:txBody>
      </p:sp>
    </p:spTree>
    <p:extLst>
      <p:ext uri="{BB962C8B-B14F-4D97-AF65-F5344CB8AC3E}">
        <p14:creationId xmlns:p14="http://schemas.microsoft.com/office/powerpoint/2010/main" val="924790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à coins arrondis 11">
            <a:extLst>
              <a:ext uri="{FF2B5EF4-FFF2-40B4-BE49-F238E27FC236}">
                <a16:creationId xmlns:a16="http://schemas.microsoft.com/office/drawing/2014/main" id="{854FBCAA-DCC3-434B-BAB8-DD694D865772}"/>
              </a:ext>
            </a:extLst>
          </p:cNvPr>
          <p:cNvSpPr/>
          <p:nvPr>
            <p:custDataLst>
              <p:tags r:id="rId1"/>
            </p:custDataLst>
          </p:nvPr>
        </p:nvSpPr>
        <p:spPr>
          <a:xfrm>
            <a:off x="-333880" y="3379708"/>
            <a:ext cx="12725578" cy="191976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r"/>
            <a:endParaRPr lang="fr-CA" dirty="0"/>
          </a:p>
          <a:p>
            <a:pPr algn="r"/>
            <a:endParaRPr lang="fr-CA" dirty="0"/>
          </a:p>
        </p:txBody>
      </p:sp>
      <p:sp>
        <p:nvSpPr>
          <p:cNvPr id="12" name="ZoneTexte 11">
            <a:extLst>
              <a:ext uri="{FF2B5EF4-FFF2-40B4-BE49-F238E27FC236}">
                <a16:creationId xmlns:a16="http://schemas.microsoft.com/office/drawing/2014/main" id="{CB644610-C660-45F9-B3FA-183EE5A6FD53}"/>
              </a:ext>
            </a:extLst>
          </p:cNvPr>
          <p:cNvSpPr txBox="1"/>
          <p:nvPr>
            <p:custDataLst>
              <p:tags r:id="rId2"/>
            </p:custDataLst>
          </p:nvPr>
        </p:nvSpPr>
        <p:spPr>
          <a:xfrm>
            <a:off x="0" y="3847673"/>
            <a:ext cx="12192000" cy="1084912"/>
          </a:xfrm>
          <a:prstGeom prst="rect">
            <a:avLst/>
          </a:prstGeom>
          <a:noFill/>
        </p:spPr>
        <p:txBody>
          <a:bodyPr wrap="square" rtlCol="0">
            <a:spAutoFit/>
          </a:bodyPr>
          <a:lstStyle/>
          <a:p>
            <a:pPr algn="ctr">
              <a:lnSpc>
                <a:spcPct val="114000"/>
              </a:lnSpc>
            </a:pPr>
            <a:r>
              <a:rPr lang="fr-CA" sz="6000" b="1" dirty="0" smtClean="0">
                <a:solidFill>
                  <a:schemeClr val="bg1"/>
                </a:solidFill>
                <a:effectLst>
                  <a:outerShdw blurRad="38100" dist="38100" dir="2700000" algn="tl">
                    <a:srgbClr val="000000">
                      <a:alpha val="43137"/>
                    </a:srgbClr>
                  </a:outerShdw>
                </a:effectLst>
              </a:rPr>
              <a:t>Questions ?</a:t>
            </a:r>
            <a:endParaRPr lang="fr-CA" sz="40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C84CC55B-1A27-413B-909E-FDD3546707D2}"/>
              </a:ext>
            </a:extLst>
          </p:cNvPr>
          <p:cNvSpPr>
            <a:spLocks noGrp="1"/>
          </p:cNvSpPr>
          <p:nvPr>
            <p:ph type="sldNum" sz="quarter" idx="12"/>
            <p:custDataLst>
              <p:tags r:id="rId3"/>
            </p:custDataLst>
          </p:nvPr>
        </p:nvSpPr>
        <p:spPr/>
        <p:txBody>
          <a:bodyPr/>
          <a:lstStyle/>
          <a:p>
            <a:fld id="{0730FDA8-C380-487C-8262-56859A965823}" type="slidenum">
              <a:rPr lang="en-CA" smtClean="0"/>
              <a:t>19</a:t>
            </a:fld>
            <a:endParaRPr lang="en-CA"/>
          </a:p>
        </p:txBody>
      </p:sp>
      <p:sp>
        <p:nvSpPr>
          <p:cNvPr id="4" name="Rectangle 3"/>
          <p:cNvSpPr/>
          <p:nvPr/>
        </p:nvSpPr>
        <p:spPr>
          <a:xfrm>
            <a:off x="5412159" y="-238662"/>
            <a:ext cx="1367682" cy="3384388"/>
          </a:xfrm>
          <a:prstGeom prst="rect">
            <a:avLst/>
          </a:prstGeom>
        </p:spPr>
        <p:txBody>
          <a:bodyPr wrap="none">
            <a:spAutoFit/>
          </a:bodyPr>
          <a:lstStyle/>
          <a:p>
            <a:pPr algn="ctr">
              <a:lnSpc>
                <a:spcPct val="114000"/>
              </a:lnSpc>
            </a:pPr>
            <a:r>
              <a:rPr lang="fr-CA" sz="19900" b="1" dirty="0">
                <a:solidFill>
                  <a:schemeClr val="bg1">
                    <a:lumMod val="95000"/>
                  </a:schemeClr>
                </a:solidFill>
                <a:effectLst>
                  <a:outerShdw blurRad="38100" dist="38100" dir="2700000" algn="tl">
                    <a:srgbClr val="000000">
                      <a:alpha val="43137"/>
                    </a:srgbClr>
                  </a:outerShdw>
                </a:effectLst>
              </a:rPr>
              <a:t>?</a:t>
            </a:r>
            <a:endParaRPr lang="fr-CA" sz="9600" b="1" dirty="0">
              <a:solidFill>
                <a:schemeClr val="bg1">
                  <a:lumMod val="9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33207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2006172F-3751-468C-BB52-1F769F556DB7}"/>
              </a:ext>
            </a:extLst>
          </p:cNvPr>
          <p:cNvSpPr txBox="1"/>
          <p:nvPr>
            <p:custDataLst>
              <p:tags r:id="rId1"/>
            </p:custDataLst>
          </p:nvPr>
        </p:nvSpPr>
        <p:spPr>
          <a:xfrm>
            <a:off x="730857" y="979172"/>
            <a:ext cx="5206955" cy="4555093"/>
          </a:xfrm>
          <a:prstGeom prst="rect">
            <a:avLst/>
          </a:prstGeom>
          <a:noFill/>
        </p:spPr>
        <p:txBody>
          <a:bodyPr wrap="square" rtlCol="0">
            <a:spAutoFit/>
          </a:bodyPr>
          <a:lstStyle/>
          <a:p>
            <a:pPr marL="342900" indent="-342900">
              <a:lnSpc>
                <a:spcPct val="150000"/>
              </a:lnSpc>
              <a:spcAft>
                <a:spcPts val="600"/>
              </a:spcAft>
              <a:buFont typeface="Arial" panose="020B0604020202020204" pitchFamily="34" charset="0"/>
              <a:buChar char="•"/>
            </a:pPr>
            <a:r>
              <a:rPr lang="fr-FR" sz="3600" dirty="0" smtClean="0"/>
              <a:t>Introduction </a:t>
            </a:r>
          </a:p>
          <a:p>
            <a:pPr marL="342900" indent="-342900">
              <a:lnSpc>
                <a:spcPct val="150000"/>
              </a:lnSpc>
              <a:spcAft>
                <a:spcPts val="600"/>
              </a:spcAft>
              <a:buFont typeface="Arial" panose="020B0604020202020204" pitchFamily="34" charset="0"/>
              <a:buChar char="•"/>
            </a:pPr>
            <a:r>
              <a:rPr lang="fr-FR" sz="3600" dirty="0" smtClean="0"/>
              <a:t>Données</a:t>
            </a:r>
          </a:p>
          <a:p>
            <a:pPr marL="342900" indent="-342900">
              <a:lnSpc>
                <a:spcPct val="150000"/>
              </a:lnSpc>
              <a:spcAft>
                <a:spcPts val="600"/>
              </a:spcAft>
              <a:buFont typeface="Arial" panose="020B0604020202020204" pitchFamily="34" charset="0"/>
              <a:buChar char="•"/>
            </a:pPr>
            <a:r>
              <a:rPr lang="fr-FR" sz="3600" dirty="0" smtClean="0"/>
              <a:t>Méthodologie</a:t>
            </a:r>
          </a:p>
          <a:p>
            <a:pPr marL="342900" indent="-342900">
              <a:lnSpc>
                <a:spcPct val="150000"/>
              </a:lnSpc>
              <a:spcAft>
                <a:spcPts val="600"/>
              </a:spcAft>
              <a:buFont typeface="Arial" panose="020B0604020202020204" pitchFamily="34" charset="0"/>
              <a:buChar char="•"/>
            </a:pPr>
            <a:r>
              <a:rPr lang="fr-FR" sz="3600" dirty="0" smtClean="0"/>
              <a:t>Résultats</a:t>
            </a:r>
          </a:p>
          <a:p>
            <a:pPr marL="342900" indent="-342900">
              <a:lnSpc>
                <a:spcPct val="150000"/>
              </a:lnSpc>
              <a:spcAft>
                <a:spcPts val="600"/>
              </a:spcAft>
              <a:buFont typeface="Arial" panose="020B0604020202020204" pitchFamily="34" charset="0"/>
              <a:buChar char="•"/>
            </a:pPr>
            <a:r>
              <a:rPr lang="fr-FR" sz="3600" dirty="0" smtClean="0"/>
              <a:t>Discussion</a:t>
            </a:r>
          </a:p>
        </p:txBody>
      </p:sp>
      <p:sp>
        <p:nvSpPr>
          <p:cNvPr id="13" name="Rectangle à coins arrondis 11">
            <a:extLst>
              <a:ext uri="{FF2B5EF4-FFF2-40B4-BE49-F238E27FC236}">
                <a16:creationId xmlns:a16="http://schemas.microsoft.com/office/drawing/2014/main" id="{464B2F75-7D7B-4E9A-B847-D73DFF411146}"/>
              </a:ext>
            </a:extLst>
          </p:cNvPr>
          <p:cNvSpPr/>
          <p:nvPr>
            <p:custDataLst>
              <p:tags r:id="rId2"/>
            </p:custDataLst>
          </p:nvPr>
        </p:nvSpPr>
        <p:spPr>
          <a:xfrm>
            <a:off x="-17745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3"/>
            </p:custDataLst>
          </p:nvPr>
        </p:nvSpPr>
        <p:spPr>
          <a:xfrm>
            <a:off x="15642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Plan de la présentation</a:t>
            </a:r>
            <a:endParaRPr lang="fr-CA" sz="32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747C3782-A4D0-4EC6-BC73-BF6D681A1452}"/>
              </a:ext>
            </a:extLst>
          </p:cNvPr>
          <p:cNvSpPr>
            <a:spLocks noGrp="1"/>
          </p:cNvSpPr>
          <p:nvPr>
            <p:ph type="sldNum" sz="quarter" idx="12"/>
            <p:custDataLst>
              <p:tags r:id="rId4"/>
            </p:custDataLst>
          </p:nvPr>
        </p:nvSpPr>
        <p:spPr/>
        <p:txBody>
          <a:bodyPr/>
          <a:lstStyle/>
          <a:p>
            <a:fld id="{0730FDA8-C380-487C-8262-56859A965823}" type="slidenum">
              <a:rPr lang="en-CA" smtClean="0"/>
              <a:t>2</a:t>
            </a:fld>
            <a:endParaRPr lang="en-CA"/>
          </a:p>
        </p:txBody>
      </p:sp>
      <p:sp>
        <p:nvSpPr>
          <p:cNvPr id="4" name="Rectangle 3"/>
          <p:cNvSpPr/>
          <p:nvPr/>
        </p:nvSpPr>
        <p:spPr>
          <a:xfrm>
            <a:off x="5937812" y="1251715"/>
            <a:ext cx="5996929" cy="2677656"/>
          </a:xfrm>
          <a:prstGeom prst="rect">
            <a:avLst/>
          </a:prstGeom>
        </p:spPr>
        <p:txBody>
          <a:bodyPr wrap="square">
            <a:spAutoFit/>
          </a:bodyPr>
          <a:lstStyle/>
          <a:p>
            <a:pPr algn="just"/>
            <a:r>
              <a:rPr lang="fr-FR" sz="2800" u="sng" dirty="0" smtClean="0">
                <a:solidFill>
                  <a:schemeClr val="bg1">
                    <a:lumMod val="50000"/>
                  </a:schemeClr>
                </a:solidFill>
              </a:rPr>
              <a:t>Mots clés</a:t>
            </a:r>
            <a:r>
              <a:rPr lang="fr-FR" sz="2800" dirty="0" smtClean="0">
                <a:solidFill>
                  <a:schemeClr val="bg1">
                    <a:lumMod val="50000"/>
                  </a:schemeClr>
                </a:solidFill>
              </a:rPr>
              <a:t> </a:t>
            </a:r>
            <a:r>
              <a:rPr lang="fr-FR" sz="2800" dirty="0">
                <a:solidFill>
                  <a:schemeClr val="bg1">
                    <a:lumMod val="50000"/>
                  </a:schemeClr>
                </a:solidFill>
              </a:rPr>
              <a:t>: </a:t>
            </a:r>
            <a:r>
              <a:rPr lang="fr-FR" sz="2800" dirty="0" smtClean="0">
                <a:solidFill>
                  <a:schemeClr val="bg1">
                    <a:lumMod val="50000"/>
                  </a:schemeClr>
                </a:solidFill>
              </a:rPr>
              <a:t>Humidité du sol, « </a:t>
            </a:r>
            <a:r>
              <a:rPr lang="fr-FR" sz="2800" dirty="0" err="1" smtClean="0">
                <a:solidFill>
                  <a:schemeClr val="bg1">
                    <a:lumMod val="50000"/>
                  </a:schemeClr>
                </a:solidFill>
              </a:rPr>
              <a:t>sm</a:t>
            </a:r>
            <a:r>
              <a:rPr lang="fr-FR" sz="2800" dirty="0" smtClean="0">
                <a:solidFill>
                  <a:schemeClr val="bg1">
                    <a:lumMod val="50000"/>
                  </a:schemeClr>
                </a:solidFill>
              </a:rPr>
              <a:t> », </a:t>
            </a:r>
            <a:r>
              <a:rPr lang="fr-FR" sz="2800" dirty="0" err="1" smtClean="0">
                <a:solidFill>
                  <a:schemeClr val="bg1">
                    <a:lumMod val="50000"/>
                  </a:schemeClr>
                </a:solidFill>
              </a:rPr>
              <a:t>écoumème</a:t>
            </a:r>
            <a:r>
              <a:rPr lang="fr-FR" sz="2800" dirty="0" smtClean="0">
                <a:solidFill>
                  <a:schemeClr val="bg1">
                    <a:lumMod val="50000"/>
                  </a:schemeClr>
                </a:solidFill>
              </a:rPr>
              <a:t> agricole, Canada, région des Prairies, région du Saint-Laurent</a:t>
            </a:r>
            <a:r>
              <a:rPr lang="fr-FR" sz="2800" dirty="0">
                <a:solidFill>
                  <a:schemeClr val="bg1">
                    <a:lumMod val="50000"/>
                  </a:schemeClr>
                </a:solidFill>
              </a:rPr>
              <a:t>, ESA CCI SM v05.2, 1980-2019, </a:t>
            </a:r>
            <a:r>
              <a:rPr lang="fr-FR" sz="2800" dirty="0" smtClean="0">
                <a:solidFill>
                  <a:schemeClr val="bg1">
                    <a:lumMod val="50000"/>
                  </a:schemeClr>
                </a:solidFill>
              </a:rPr>
              <a:t>netCDF-4, Python ‘</a:t>
            </a:r>
            <a:r>
              <a:rPr lang="fr-FR" sz="2800" dirty="0" err="1" smtClean="0">
                <a:solidFill>
                  <a:schemeClr val="bg1">
                    <a:lumMod val="50000"/>
                  </a:schemeClr>
                </a:solidFill>
              </a:rPr>
              <a:t>xarray</a:t>
            </a:r>
            <a:r>
              <a:rPr lang="fr-FR" sz="2800" dirty="0" smtClean="0">
                <a:solidFill>
                  <a:schemeClr val="bg1">
                    <a:lumMod val="50000"/>
                  </a:schemeClr>
                </a:solidFill>
              </a:rPr>
              <a:t>’, raster, t-test, régression linéaire</a:t>
            </a:r>
            <a:endParaRPr lang="en-CA" sz="2800" dirty="0">
              <a:solidFill>
                <a:schemeClr val="bg1">
                  <a:lumMod val="50000"/>
                </a:schemeClr>
              </a:solidFill>
            </a:endParaRPr>
          </a:p>
        </p:txBody>
      </p:sp>
    </p:spTree>
    <p:extLst>
      <p:ext uri="{BB962C8B-B14F-4D97-AF65-F5344CB8AC3E}">
        <p14:creationId xmlns:p14="http://schemas.microsoft.com/office/powerpoint/2010/main" val="3623216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564"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56429" y="193236"/>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Python </a:t>
            </a:r>
            <a:r>
              <a:rPr lang="fr-CA" sz="3200" b="1" dirty="0" err="1" smtClean="0">
                <a:solidFill>
                  <a:srgbClr val="C00000"/>
                </a:solidFill>
                <a:effectLst>
                  <a:outerShdw blurRad="38100" dist="38100" dir="2700000" algn="tl">
                    <a:srgbClr val="000000">
                      <a:alpha val="43137"/>
                    </a:srgbClr>
                  </a:outerShdw>
                </a:effectLst>
              </a:rPr>
              <a:t>xarray</a:t>
            </a:r>
            <a:endParaRPr lang="fr-CA" sz="3200" b="1" dirty="0">
              <a:solidFill>
                <a:srgbClr val="C00000"/>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46545BD6-CF08-4733-B06A-BF3867E14B12}"/>
              </a:ext>
            </a:extLst>
          </p:cNvPr>
          <p:cNvSpPr>
            <a:spLocks noGrp="1"/>
          </p:cNvSpPr>
          <p:nvPr>
            <p:ph type="sldNum" sz="quarter" idx="12"/>
            <p:custDataLst>
              <p:tags r:id="rId3"/>
            </p:custDataLst>
          </p:nvPr>
        </p:nvSpPr>
        <p:spPr/>
        <p:txBody>
          <a:bodyPr/>
          <a:lstStyle/>
          <a:p>
            <a:fld id="{0730FDA8-C380-487C-8262-56859A965823}" type="slidenum">
              <a:rPr lang="en-CA" smtClean="0"/>
              <a:t>20</a:t>
            </a:fld>
            <a:endParaRPr lang="en-CA"/>
          </a:p>
        </p:txBody>
      </p:sp>
      <p:sp>
        <p:nvSpPr>
          <p:cNvPr id="4" name="Rectangle 3"/>
          <p:cNvSpPr/>
          <p:nvPr/>
        </p:nvSpPr>
        <p:spPr>
          <a:xfrm>
            <a:off x="2713173" y="277031"/>
            <a:ext cx="3504293" cy="369332"/>
          </a:xfrm>
          <a:prstGeom prst="rect">
            <a:avLst/>
          </a:prstGeom>
        </p:spPr>
        <p:txBody>
          <a:bodyPr wrap="none">
            <a:spAutoFit/>
          </a:bodyPr>
          <a:lstStyle/>
          <a:p>
            <a:r>
              <a:rPr lang="en-CA" dirty="0">
                <a:solidFill>
                  <a:schemeClr val="bg1"/>
                </a:solidFill>
              </a:rPr>
              <a:t>http://xarray.pydata.org/en/stable/</a:t>
            </a:r>
          </a:p>
        </p:txBody>
      </p:sp>
      <p:pic>
        <p:nvPicPr>
          <p:cNvPr id="6" name="Picture 5"/>
          <p:cNvPicPr>
            <a:picLocks noChangeAspect="1"/>
          </p:cNvPicPr>
          <p:nvPr/>
        </p:nvPicPr>
        <p:blipFill>
          <a:blip r:embed="rId6"/>
          <a:stretch>
            <a:fillRect/>
          </a:stretch>
        </p:blipFill>
        <p:spPr>
          <a:xfrm>
            <a:off x="6096376" y="1588439"/>
            <a:ext cx="5532599" cy="1767993"/>
          </a:xfrm>
          <a:prstGeom prst="rect">
            <a:avLst/>
          </a:prstGeom>
        </p:spPr>
      </p:pic>
      <p:pic>
        <p:nvPicPr>
          <p:cNvPr id="9" name="Picture 8"/>
          <p:cNvPicPr>
            <a:picLocks noChangeAspect="1"/>
          </p:cNvPicPr>
          <p:nvPr/>
        </p:nvPicPr>
        <p:blipFill>
          <a:blip r:embed="rId7"/>
          <a:stretch>
            <a:fillRect/>
          </a:stretch>
        </p:blipFill>
        <p:spPr>
          <a:xfrm>
            <a:off x="6347394" y="99715"/>
            <a:ext cx="1524132" cy="723963"/>
          </a:xfrm>
          <a:prstGeom prst="rect">
            <a:avLst/>
          </a:prstGeom>
        </p:spPr>
      </p:pic>
      <p:pic>
        <p:nvPicPr>
          <p:cNvPr id="11" name="Picture 10"/>
          <p:cNvPicPr>
            <a:picLocks noChangeAspect="1"/>
          </p:cNvPicPr>
          <p:nvPr/>
        </p:nvPicPr>
        <p:blipFill>
          <a:blip r:embed="rId8"/>
          <a:stretch>
            <a:fillRect/>
          </a:stretch>
        </p:blipFill>
        <p:spPr>
          <a:xfrm>
            <a:off x="156429" y="1063189"/>
            <a:ext cx="5510904" cy="2622062"/>
          </a:xfrm>
          <a:prstGeom prst="rect">
            <a:avLst/>
          </a:prstGeom>
        </p:spPr>
      </p:pic>
      <p:pic>
        <p:nvPicPr>
          <p:cNvPr id="12" name="Picture 11"/>
          <p:cNvPicPr>
            <a:picLocks noChangeAspect="1"/>
          </p:cNvPicPr>
          <p:nvPr/>
        </p:nvPicPr>
        <p:blipFill>
          <a:blip r:embed="rId9"/>
          <a:stretch>
            <a:fillRect/>
          </a:stretch>
        </p:blipFill>
        <p:spPr>
          <a:xfrm>
            <a:off x="2645651" y="3820793"/>
            <a:ext cx="6270364" cy="2535557"/>
          </a:xfrm>
          <a:prstGeom prst="rect">
            <a:avLst/>
          </a:prstGeom>
        </p:spPr>
      </p:pic>
    </p:spTree>
    <p:extLst>
      <p:ext uri="{BB962C8B-B14F-4D97-AF65-F5344CB8AC3E}">
        <p14:creationId xmlns:p14="http://schemas.microsoft.com/office/powerpoint/2010/main" val="18421086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84CC55B-1A27-413B-909E-FDD3546707D2}"/>
              </a:ext>
            </a:extLst>
          </p:cNvPr>
          <p:cNvSpPr>
            <a:spLocks noGrp="1"/>
          </p:cNvSpPr>
          <p:nvPr>
            <p:ph type="sldNum" sz="quarter" idx="12"/>
            <p:custDataLst>
              <p:tags r:id="rId1"/>
            </p:custDataLst>
          </p:nvPr>
        </p:nvSpPr>
        <p:spPr/>
        <p:txBody>
          <a:bodyPr/>
          <a:lstStyle/>
          <a:p>
            <a:fld id="{0730FDA8-C380-487C-8262-56859A965823}" type="slidenum">
              <a:rPr lang="en-CA" smtClean="0"/>
              <a:t>21</a:t>
            </a:fld>
            <a:endParaRPr lang="en-CA"/>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907" y="0"/>
            <a:ext cx="10580186" cy="6858000"/>
          </a:xfrm>
          <a:prstGeom prst="rect">
            <a:avLst/>
          </a:prstGeom>
        </p:spPr>
      </p:pic>
    </p:spTree>
    <p:extLst>
      <p:ext uri="{BB962C8B-B14F-4D97-AF65-F5344CB8AC3E}">
        <p14:creationId xmlns:p14="http://schemas.microsoft.com/office/powerpoint/2010/main" val="1478502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9033" y="1028588"/>
            <a:ext cx="5786495" cy="2866993"/>
          </a:xfrm>
          <a:prstGeom prst="rect">
            <a:avLst/>
          </a:prstGeom>
        </p:spPr>
      </p:pic>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564"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56429" y="193236"/>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Problématique, hypothèses et objectifs</a:t>
            </a:r>
            <a:endParaRPr lang="fr-CA" sz="32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46545BD6-CF08-4733-B06A-BF3867E14B12}"/>
              </a:ext>
            </a:extLst>
          </p:cNvPr>
          <p:cNvSpPr>
            <a:spLocks noGrp="1"/>
          </p:cNvSpPr>
          <p:nvPr>
            <p:ph type="sldNum" sz="quarter" idx="12"/>
            <p:custDataLst>
              <p:tags r:id="rId3"/>
            </p:custDataLst>
          </p:nvPr>
        </p:nvSpPr>
        <p:spPr>
          <a:xfrm>
            <a:off x="8610598" y="6163113"/>
            <a:ext cx="2743200" cy="365125"/>
          </a:xfrm>
        </p:spPr>
        <p:txBody>
          <a:bodyPr/>
          <a:lstStyle/>
          <a:p>
            <a:fld id="{0730FDA8-C380-487C-8262-56859A965823}" type="slidenum">
              <a:rPr lang="en-CA" smtClean="0"/>
              <a:t>3</a:t>
            </a:fld>
            <a:endParaRPr lang="en-CA"/>
          </a:p>
        </p:txBody>
      </p:sp>
      <p:sp>
        <p:nvSpPr>
          <p:cNvPr id="6" name="Rectangle 5"/>
          <p:cNvSpPr/>
          <p:nvPr/>
        </p:nvSpPr>
        <p:spPr>
          <a:xfrm>
            <a:off x="4777733" y="4100866"/>
            <a:ext cx="7013052" cy="10156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spcAft>
                <a:spcPts val="600"/>
              </a:spcAft>
            </a:pPr>
            <a:r>
              <a:rPr lang="fr-FR" sz="2000" dirty="0"/>
              <a:t>É</a:t>
            </a:r>
            <a:r>
              <a:rPr lang="fr-FR" sz="2000" dirty="0" smtClean="0"/>
              <a:t>valuer </a:t>
            </a:r>
            <a:r>
              <a:rPr lang="fr-FR" sz="2000" dirty="0"/>
              <a:t>les changements régionaux pendant la période d’étude 1980-2019 (40 ans</a:t>
            </a:r>
            <a:r>
              <a:rPr lang="fr-FR" sz="2000" dirty="0" smtClean="0"/>
              <a:t>) grâce à VCE</a:t>
            </a:r>
            <a:r>
              <a:rPr lang="fr-FR" sz="2000" baseline="30000" dirty="0" smtClean="0"/>
              <a:t>1</a:t>
            </a:r>
            <a:r>
              <a:rPr lang="fr-FR" sz="2000" dirty="0" smtClean="0"/>
              <a:t> “humidité </a:t>
            </a:r>
            <a:r>
              <a:rPr lang="fr-FR" sz="2000" dirty="0"/>
              <a:t>du </a:t>
            </a:r>
            <a:r>
              <a:rPr lang="fr-FR" sz="2000" dirty="0" smtClean="0"/>
              <a:t>sol (</a:t>
            </a:r>
            <a:r>
              <a:rPr lang="fr-FR" sz="2000" dirty="0" err="1" smtClean="0"/>
              <a:t>sm</a:t>
            </a:r>
            <a:r>
              <a:rPr lang="fr-FR" sz="2000" dirty="0" smtClean="0"/>
              <a:t>)”, pour les sols </a:t>
            </a:r>
            <a:r>
              <a:rPr lang="fr-FR" sz="2000" dirty="0"/>
              <a:t>agricoles du </a:t>
            </a:r>
            <a:r>
              <a:rPr lang="fr-FR" sz="2000" dirty="0" smtClean="0"/>
              <a:t>Canada</a:t>
            </a:r>
            <a:endParaRPr lang="en-CA" sz="2000" dirty="0"/>
          </a:p>
        </p:txBody>
      </p:sp>
      <p:sp>
        <p:nvSpPr>
          <p:cNvPr id="18" name="Rectangle 17"/>
          <p:cNvSpPr/>
          <p:nvPr/>
        </p:nvSpPr>
        <p:spPr>
          <a:xfrm>
            <a:off x="4777732" y="5147009"/>
            <a:ext cx="7013053" cy="10156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342900" indent="-342900">
              <a:buFont typeface="Arial" panose="020B0604020202020204" pitchFamily="34" charset="0"/>
              <a:buChar char="•"/>
            </a:pPr>
            <a:r>
              <a:rPr lang="fr-FR" sz="2000" dirty="0" smtClean="0"/>
              <a:t>Périodes </a:t>
            </a:r>
            <a:r>
              <a:rPr lang="fr-FR" sz="2000" dirty="0"/>
              <a:t>de sécheresse plus fréquentes, plus longues et plus sévères </a:t>
            </a:r>
            <a:endParaRPr lang="fr-FR" sz="2000" dirty="0" smtClean="0"/>
          </a:p>
          <a:p>
            <a:pPr marL="342900" indent="-342900">
              <a:buFont typeface="Arial" panose="020B0604020202020204" pitchFamily="34" charset="0"/>
              <a:buChar char="•"/>
            </a:pPr>
            <a:r>
              <a:rPr lang="fr-FR" sz="2000" dirty="0" smtClean="0"/>
              <a:t>Tendance des régions touchées par les périodes de sécheresse</a:t>
            </a:r>
            <a:endParaRPr lang="en-CA" sz="2000" dirty="0"/>
          </a:p>
        </p:txBody>
      </p:sp>
      <p:sp>
        <p:nvSpPr>
          <p:cNvPr id="17" name="Rectangle 16"/>
          <p:cNvSpPr/>
          <p:nvPr/>
        </p:nvSpPr>
        <p:spPr>
          <a:xfrm>
            <a:off x="272917" y="4608697"/>
            <a:ext cx="1794643" cy="215444"/>
          </a:xfrm>
          <a:prstGeom prst="rect">
            <a:avLst/>
          </a:prstGeom>
        </p:spPr>
        <p:txBody>
          <a:bodyPr wrap="square">
            <a:spAutoFit/>
          </a:bodyPr>
          <a:lstStyle/>
          <a:p>
            <a:r>
              <a:rPr lang="fr-FR" sz="800" dirty="0" smtClean="0"/>
              <a:t>Statistique Canada (2015)</a:t>
            </a:r>
            <a:endParaRPr lang="en-CA" sz="800" dirty="0"/>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917" y="1812014"/>
            <a:ext cx="4339469" cy="2788951"/>
          </a:xfrm>
          <a:prstGeom prst="rect">
            <a:avLst/>
          </a:prstGeom>
        </p:spPr>
      </p:pic>
      <p:pic>
        <p:nvPicPr>
          <p:cNvPr id="8" name="Picture 7"/>
          <p:cNvPicPr>
            <a:picLocks noChangeAspect="1"/>
          </p:cNvPicPr>
          <p:nvPr/>
        </p:nvPicPr>
        <p:blipFill>
          <a:blip r:embed="rId8"/>
          <a:stretch>
            <a:fillRect/>
          </a:stretch>
        </p:blipFill>
        <p:spPr>
          <a:xfrm>
            <a:off x="4612386" y="1812014"/>
            <a:ext cx="3907875" cy="4048095"/>
          </a:xfrm>
          <a:prstGeom prst="rect">
            <a:avLst/>
          </a:prstGeom>
        </p:spPr>
      </p:pic>
      <p:sp>
        <p:nvSpPr>
          <p:cNvPr id="19" name="Rectangle 18"/>
          <p:cNvSpPr/>
          <p:nvPr/>
        </p:nvSpPr>
        <p:spPr>
          <a:xfrm>
            <a:off x="4705543" y="6132192"/>
            <a:ext cx="4961750" cy="338554"/>
          </a:xfrm>
          <a:prstGeom prst="rect">
            <a:avLst/>
          </a:prstGeom>
        </p:spPr>
        <p:txBody>
          <a:bodyPr wrap="square">
            <a:spAutoFit/>
          </a:bodyPr>
          <a:lstStyle/>
          <a:p>
            <a:r>
              <a:rPr lang="fr-FR" sz="800" baseline="30000" dirty="0" smtClean="0"/>
              <a:t>1 </a:t>
            </a:r>
            <a:r>
              <a:rPr lang="fr-FR" sz="800" dirty="0" smtClean="0"/>
              <a:t>VCE Variable Climatique Essentielle - Essential </a:t>
            </a:r>
            <a:r>
              <a:rPr lang="fr-FR" sz="800" dirty="0" err="1"/>
              <a:t>Climate</a:t>
            </a:r>
            <a:r>
              <a:rPr lang="fr-FR" sz="800" dirty="0"/>
              <a:t> Variables (ECV)</a:t>
            </a:r>
          </a:p>
          <a:p>
            <a:r>
              <a:rPr lang="fr-FR" sz="800" dirty="0"/>
              <a:t> </a:t>
            </a:r>
            <a:r>
              <a:rPr lang="fr-FR" sz="800" dirty="0">
                <a:hlinkClick r:id="rId9"/>
              </a:rPr>
              <a:t>https://</a:t>
            </a:r>
            <a:r>
              <a:rPr lang="fr-FR" sz="800" dirty="0" smtClean="0">
                <a:hlinkClick r:id="rId9"/>
              </a:rPr>
              <a:t>public.wmo.int/en/programmes/global-climate-observing-system/essential-climate-variables</a:t>
            </a:r>
            <a:r>
              <a:rPr lang="fr-FR" sz="800" dirty="0" smtClean="0"/>
              <a:t>  </a:t>
            </a:r>
            <a:endParaRPr lang="en-CA" sz="800" dirty="0"/>
          </a:p>
        </p:txBody>
      </p:sp>
      <p:sp>
        <p:nvSpPr>
          <p:cNvPr id="21" name="Rectangle 20"/>
          <p:cNvSpPr/>
          <p:nvPr/>
        </p:nvSpPr>
        <p:spPr>
          <a:xfrm>
            <a:off x="272916" y="1357164"/>
            <a:ext cx="4339469" cy="46166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spcAft>
                <a:spcPts val="600"/>
              </a:spcAft>
            </a:pPr>
            <a:r>
              <a:rPr lang="fr-FR" sz="2400" dirty="0" smtClean="0"/>
              <a:t>Problématique</a:t>
            </a:r>
            <a:endParaRPr lang="en-CA" sz="2400" dirty="0"/>
          </a:p>
        </p:txBody>
      </p:sp>
    </p:spTree>
    <p:extLst>
      <p:ext uri="{BB962C8B-B14F-4D97-AF65-F5344CB8AC3E}">
        <p14:creationId xmlns:p14="http://schemas.microsoft.com/office/powerpoint/2010/main" val="12401970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nextCondLst>
                <p:cond evt="onClick" delay="0">
                  <p:tgtEl>
                    <p:spTgt spid="5"/>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Données</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4</a:t>
            </a:fld>
            <a:endParaRPr lang="en-CA"/>
          </a:p>
        </p:txBody>
      </p:sp>
      <p:sp>
        <p:nvSpPr>
          <p:cNvPr id="9" name="Rectangle 8"/>
          <p:cNvSpPr/>
          <p:nvPr/>
        </p:nvSpPr>
        <p:spPr>
          <a:xfrm>
            <a:off x="413386" y="1015658"/>
            <a:ext cx="3902928" cy="461665"/>
          </a:xfrm>
          <a:prstGeom prst="rect">
            <a:avLst/>
          </a:prstGeom>
        </p:spPr>
        <p:txBody>
          <a:bodyPr wrap="none">
            <a:spAutoFit/>
          </a:bodyPr>
          <a:lstStyle/>
          <a:p>
            <a:pPr fontAlgn="t"/>
            <a:r>
              <a:rPr lang="en-CA" sz="2400" dirty="0" err="1">
                <a:solidFill>
                  <a:srgbClr val="000000"/>
                </a:solidFill>
              </a:rPr>
              <a:t>Écoumème</a:t>
            </a:r>
            <a:r>
              <a:rPr lang="en-CA" sz="2400" dirty="0">
                <a:solidFill>
                  <a:srgbClr val="000000"/>
                </a:solidFill>
              </a:rPr>
              <a:t> </a:t>
            </a:r>
            <a:r>
              <a:rPr lang="en-CA" sz="2400" dirty="0" err="1">
                <a:solidFill>
                  <a:srgbClr val="000000"/>
                </a:solidFill>
              </a:rPr>
              <a:t>agricole</a:t>
            </a:r>
            <a:r>
              <a:rPr lang="en-CA" sz="2400" dirty="0">
                <a:solidFill>
                  <a:srgbClr val="000000"/>
                </a:solidFill>
              </a:rPr>
              <a:t> </a:t>
            </a:r>
            <a:r>
              <a:rPr lang="en-CA" sz="2400" dirty="0" err="1">
                <a:solidFill>
                  <a:srgbClr val="000000"/>
                </a:solidFill>
              </a:rPr>
              <a:t>canadien</a:t>
            </a:r>
            <a:r>
              <a:rPr lang="en-CA" sz="2400" dirty="0">
                <a:solidFill>
                  <a:srgbClr val="000000"/>
                </a:solidFill>
              </a:rPr>
              <a:t> </a:t>
            </a:r>
            <a:endParaRPr lang="en-CA" sz="2400" dirty="0"/>
          </a:p>
        </p:txBody>
      </p:sp>
      <p:sp>
        <p:nvSpPr>
          <p:cNvPr id="11" name="Rectangle 10"/>
          <p:cNvSpPr/>
          <p:nvPr/>
        </p:nvSpPr>
        <p:spPr>
          <a:xfrm>
            <a:off x="5670536" y="3638472"/>
            <a:ext cx="2154629" cy="461665"/>
          </a:xfrm>
          <a:prstGeom prst="rect">
            <a:avLst/>
          </a:prstGeom>
        </p:spPr>
        <p:txBody>
          <a:bodyPr wrap="none">
            <a:spAutoFit/>
          </a:bodyPr>
          <a:lstStyle/>
          <a:p>
            <a:pPr fontAlgn="t"/>
            <a:r>
              <a:rPr lang="en-CA" sz="2400" dirty="0" err="1">
                <a:solidFill>
                  <a:srgbClr val="000000"/>
                </a:solidFill>
              </a:rPr>
              <a:t>Humidité</a:t>
            </a:r>
            <a:r>
              <a:rPr lang="en-CA" sz="2400" dirty="0">
                <a:solidFill>
                  <a:srgbClr val="000000"/>
                </a:solidFill>
              </a:rPr>
              <a:t> du sol</a:t>
            </a:r>
            <a:endParaRPr lang="en-CA" sz="2400" dirty="0"/>
          </a:p>
        </p:txBody>
      </p:sp>
      <p:pic>
        <p:nvPicPr>
          <p:cNvPr id="14" name="Picture 13"/>
          <p:cNvPicPr>
            <a:picLocks noChangeAspect="1"/>
          </p:cNvPicPr>
          <p:nvPr/>
        </p:nvPicPr>
        <p:blipFill>
          <a:blip r:embed="rId6"/>
          <a:stretch>
            <a:fillRect/>
          </a:stretch>
        </p:blipFill>
        <p:spPr>
          <a:xfrm>
            <a:off x="7958185" y="1191981"/>
            <a:ext cx="4048030" cy="2261400"/>
          </a:xfrm>
          <a:prstGeom prst="rect">
            <a:avLst/>
          </a:prstGeom>
        </p:spPr>
      </p:pic>
      <p:pic>
        <p:nvPicPr>
          <p:cNvPr id="25" name="Picture 24"/>
          <p:cNvPicPr>
            <a:picLocks noChangeAspect="1"/>
          </p:cNvPicPr>
          <p:nvPr/>
        </p:nvPicPr>
        <p:blipFill>
          <a:blip r:embed="rId7"/>
          <a:stretch>
            <a:fillRect/>
          </a:stretch>
        </p:blipFill>
        <p:spPr>
          <a:xfrm>
            <a:off x="166938" y="4628061"/>
            <a:ext cx="4233503" cy="1539059"/>
          </a:xfrm>
          <a:prstGeom prst="rect">
            <a:avLst/>
          </a:prstGeom>
        </p:spPr>
      </p:pic>
      <p:pic>
        <p:nvPicPr>
          <p:cNvPr id="26" name="Picture 25"/>
          <p:cNvPicPr>
            <a:picLocks noChangeAspect="1"/>
          </p:cNvPicPr>
          <p:nvPr/>
        </p:nvPicPr>
        <p:blipFill>
          <a:blip r:embed="rId8"/>
          <a:stretch>
            <a:fillRect/>
          </a:stretch>
        </p:blipFill>
        <p:spPr>
          <a:xfrm>
            <a:off x="1709508" y="3714418"/>
            <a:ext cx="1310684" cy="794251"/>
          </a:xfrm>
          <a:prstGeom prst="rect">
            <a:avLst/>
          </a:prstGeom>
        </p:spPr>
      </p:pic>
      <p:cxnSp>
        <p:nvCxnSpPr>
          <p:cNvPr id="17" name="Straight Connector 16"/>
          <p:cNvCxnSpPr/>
          <p:nvPr/>
        </p:nvCxnSpPr>
        <p:spPr>
          <a:xfrm flipV="1">
            <a:off x="-31788" y="3631133"/>
            <a:ext cx="12223788" cy="4533"/>
          </a:xfrm>
          <a:prstGeom prst="line">
            <a:avLst/>
          </a:prstGeom>
        </p:spPr>
        <p:style>
          <a:lnRef idx="1">
            <a:schemeClr val="dk1"/>
          </a:lnRef>
          <a:fillRef idx="0">
            <a:schemeClr val="dk1"/>
          </a:fillRef>
          <a:effectRef idx="0">
            <a:schemeClr val="dk1"/>
          </a:effectRef>
          <a:fontRef idx="minor">
            <a:schemeClr val="tx1"/>
          </a:fontRef>
        </p:style>
      </p:cxnSp>
      <p:graphicFrame>
        <p:nvGraphicFramePr>
          <p:cNvPr id="5" name="Table 4"/>
          <p:cNvGraphicFramePr>
            <a:graphicFrameLocks noGrp="1"/>
          </p:cNvGraphicFramePr>
          <p:nvPr>
            <p:extLst>
              <p:ext uri="{D42A27DB-BD31-4B8C-83A1-F6EECF244321}">
                <p14:modId xmlns:p14="http://schemas.microsoft.com/office/powerpoint/2010/main" val="616747666"/>
              </p:ext>
            </p:extLst>
          </p:nvPr>
        </p:nvGraphicFramePr>
        <p:xfrm>
          <a:off x="493325" y="1471971"/>
          <a:ext cx="7331840" cy="2087880"/>
        </p:xfrm>
        <a:graphic>
          <a:graphicData uri="http://schemas.openxmlformats.org/drawingml/2006/table">
            <a:tbl>
              <a:tblPr/>
              <a:tblGrid>
                <a:gridCol w="866631">
                  <a:extLst>
                    <a:ext uri="{9D8B030D-6E8A-4147-A177-3AD203B41FA5}">
                      <a16:colId xmlns:a16="http://schemas.microsoft.com/office/drawing/2014/main" val="4044628391"/>
                    </a:ext>
                  </a:extLst>
                </a:gridCol>
                <a:gridCol w="2597543">
                  <a:extLst>
                    <a:ext uri="{9D8B030D-6E8A-4147-A177-3AD203B41FA5}">
                      <a16:colId xmlns:a16="http://schemas.microsoft.com/office/drawing/2014/main" val="778289843"/>
                    </a:ext>
                  </a:extLst>
                </a:gridCol>
                <a:gridCol w="2253751">
                  <a:extLst>
                    <a:ext uri="{9D8B030D-6E8A-4147-A177-3AD203B41FA5}">
                      <a16:colId xmlns:a16="http://schemas.microsoft.com/office/drawing/2014/main" val="3008767318"/>
                    </a:ext>
                  </a:extLst>
                </a:gridCol>
                <a:gridCol w="802183">
                  <a:extLst>
                    <a:ext uri="{9D8B030D-6E8A-4147-A177-3AD203B41FA5}">
                      <a16:colId xmlns:a16="http://schemas.microsoft.com/office/drawing/2014/main" val="4255664923"/>
                    </a:ext>
                  </a:extLst>
                </a:gridCol>
                <a:gridCol w="811732">
                  <a:extLst>
                    <a:ext uri="{9D8B030D-6E8A-4147-A177-3AD203B41FA5}">
                      <a16:colId xmlns:a16="http://schemas.microsoft.com/office/drawing/2014/main" val="31556473"/>
                    </a:ext>
                  </a:extLst>
                </a:gridCol>
              </a:tblGrid>
              <a:tr h="0">
                <a:tc>
                  <a:txBody>
                    <a:bodyPr/>
                    <a:lstStyle/>
                    <a:p>
                      <a:pPr rtl="0" fontAlgn="t">
                        <a:spcBef>
                          <a:spcPts val="0"/>
                        </a:spcBef>
                        <a:spcAft>
                          <a:spcPts val="0"/>
                        </a:spcAft>
                      </a:pPr>
                      <a:r>
                        <a:rPr lang="en-CA" sz="1400" b="0" i="0" u="none" strike="noStrike" dirty="0">
                          <a:solidFill>
                            <a:srgbClr val="000000"/>
                          </a:solidFill>
                          <a:effectLst/>
                          <a:latin typeface="+mn-lt"/>
                        </a:rPr>
                        <a:t>Type</a:t>
                      </a:r>
                      <a:endParaRPr lang="en-CA" sz="14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400" b="0" i="0" u="none" strike="noStrike" dirty="0">
                          <a:solidFill>
                            <a:srgbClr val="000000"/>
                          </a:solidFill>
                          <a:effectLst/>
                          <a:latin typeface="+mn-lt"/>
                        </a:rPr>
                        <a:t>Source</a:t>
                      </a:r>
                      <a:endParaRPr lang="en-CA" sz="14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400" b="0" i="0" u="none" strike="noStrike" dirty="0" err="1">
                          <a:solidFill>
                            <a:srgbClr val="000000"/>
                          </a:solidFill>
                          <a:effectLst/>
                          <a:latin typeface="+mn-lt"/>
                        </a:rPr>
                        <a:t>Résolutions</a:t>
                      </a:r>
                      <a:r>
                        <a:rPr lang="en-CA" sz="1400" b="0" i="0" u="none" strike="noStrike" dirty="0">
                          <a:solidFill>
                            <a:srgbClr val="000000"/>
                          </a:solidFill>
                          <a:effectLst/>
                          <a:latin typeface="+mn-lt"/>
                        </a:rPr>
                        <a:t> </a:t>
                      </a:r>
                      <a:r>
                        <a:rPr lang="en-CA" sz="1400" b="0" i="0" u="none" strike="noStrike" dirty="0" err="1">
                          <a:solidFill>
                            <a:srgbClr val="000000"/>
                          </a:solidFill>
                          <a:effectLst/>
                          <a:latin typeface="+mn-lt"/>
                        </a:rPr>
                        <a:t>spatio</a:t>
                      </a:r>
                      <a:r>
                        <a:rPr lang="en-CA" sz="1400" b="0" i="0" u="none" strike="noStrike" dirty="0">
                          <a:solidFill>
                            <a:srgbClr val="000000"/>
                          </a:solidFill>
                          <a:effectLst/>
                          <a:latin typeface="+mn-lt"/>
                        </a:rPr>
                        <a:t>/</a:t>
                      </a:r>
                      <a:r>
                        <a:rPr lang="en-CA" sz="1400" b="0" i="0" u="none" strike="noStrike" dirty="0" err="1">
                          <a:solidFill>
                            <a:srgbClr val="000000"/>
                          </a:solidFill>
                          <a:effectLst/>
                          <a:latin typeface="+mn-lt"/>
                        </a:rPr>
                        <a:t>temporelle</a:t>
                      </a:r>
                      <a:endParaRPr lang="en-CA" sz="14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400" b="0" i="0" u="none" strike="noStrike" dirty="0" err="1">
                          <a:solidFill>
                            <a:srgbClr val="000000"/>
                          </a:solidFill>
                          <a:effectLst/>
                          <a:latin typeface="+mn-lt"/>
                        </a:rPr>
                        <a:t>Période</a:t>
                      </a:r>
                      <a:endParaRPr lang="en-CA" sz="24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400" b="0" i="0" u="none" strike="noStrike" dirty="0">
                          <a:solidFill>
                            <a:srgbClr val="000000"/>
                          </a:solidFill>
                          <a:effectLst/>
                          <a:latin typeface="+mn-lt"/>
                        </a:rPr>
                        <a:t>Format</a:t>
                      </a:r>
                      <a:endParaRPr lang="en-CA" sz="24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5512679"/>
                  </a:ext>
                </a:extLst>
              </a:tr>
              <a:tr h="522270">
                <a:tc>
                  <a:txBody>
                    <a:bodyPr/>
                    <a:lstStyle/>
                    <a:p>
                      <a:pPr rtl="0" fontAlgn="t">
                        <a:spcBef>
                          <a:spcPts val="0"/>
                        </a:spcBef>
                        <a:spcAft>
                          <a:spcPts val="0"/>
                        </a:spcAft>
                      </a:pPr>
                      <a:r>
                        <a:rPr lang="en-CA" sz="1400" b="0" i="0" u="none" strike="noStrike" dirty="0" err="1" smtClean="0">
                          <a:solidFill>
                            <a:srgbClr val="000000"/>
                          </a:solidFill>
                          <a:effectLst/>
                          <a:latin typeface="+mn-lt"/>
                        </a:rPr>
                        <a:t>Polygone</a:t>
                      </a:r>
                      <a:endParaRPr lang="en-CA" sz="14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fr-FR" sz="1400" b="0" i="0" u="none" strike="noStrike" dirty="0">
                          <a:solidFill>
                            <a:srgbClr val="000000"/>
                          </a:solidFill>
                          <a:effectLst/>
                          <a:latin typeface="+mn-lt"/>
                        </a:rPr>
                        <a:t>Statistique Canada</a:t>
                      </a:r>
                      <a:endParaRPr lang="fr-FR" sz="1400" dirty="0">
                        <a:effectLst/>
                        <a:latin typeface="+mn-lt"/>
                      </a:endParaRPr>
                    </a:p>
                    <a:p>
                      <a:pPr algn="just" rtl="0" fontAlgn="t">
                        <a:spcBef>
                          <a:spcPts val="0"/>
                        </a:spcBef>
                        <a:spcAft>
                          <a:spcPts val="0"/>
                        </a:spcAft>
                      </a:pPr>
                      <a:r>
                        <a:rPr lang="fr-FR" sz="1400" b="0" i="0" u="none" strike="noStrike" dirty="0">
                          <a:solidFill>
                            <a:srgbClr val="000000"/>
                          </a:solidFill>
                          <a:effectLst/>
                          <a:latin typeface="+mn-lt"/>
                        </a:rPr>
                        <a:t>Gouvernement Ouvert - </a:t>
                      </a:r>
                      <a:r>
                        <a:rPr lang="fr-FR" sz="1400" b="0" i="0" u="none" strike="noStrike" dirty="0" smtClean="0">
                          <a:solidFill>
                            <a:srgbClr val="000000"/>
                          </a:solidFill>
                          <a:effectLst/>
                          <a:latin typeface="+mn-lt"/>
                        </a:rPr>
                        <a:t>Canada</a:t>
                      </a:r>
                      <a:endParaRPr lang="fr-FR" sz="14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400" b="0" i="0" u="none" strike="noStrike" dirty="0" smtClean="0">
                          <a:solidFill>
                            <a:srgbClr val="000000"/>
                          </a:solidFill>
                          <a:effectLst/>
                          <a:latin typeface="+mn-lt"/>
                        </a:rPr>
                        <a:t>NAD83 (</a:t>
                      </a:r>
                      <a:r>
                        <a:rPr lang="en-CA" sz="1400" b="0" i="0" u="none" strike="noStrike" dirty="0" err="1" smtClean="0">
                          <a:solidFill>
                            <a:srgbClr val="000000"/>
                          </a:solidFill>
                          <a:effectLst/>
                          <a:latin typeface="+mn-lt"/>
                        </a:rPr>
                        <a:t>mètre</a:t>
                      </a:r>
                      <a:r>
                        <a:rPr lang="en-CA" sz="1400" b="0" i="0" u="none" strike="noStrike" dirty="0" smtClean="0">
                          <a:solidFill>
                            <a:srgbClr val="000000"/>
                          </a:solidFill>
                          <a:effectLst/>
                          <a:latin typeface="+mn-lt"/>
                        </a:rPr>
                        <a:t>)</a:t>
                      </a:r>
                      <a:endParaRPr lang="en-CA" sz="14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400" b="0" i="0" u="none" strike="noStrike" dirty="0" smtClean="0">
                          <a:solidFill>
                            <a:srgbClr val="000000"/>
                          </a:solidFill>
                          <a:effectLst/>
                          <a:latin typeface="+mn-lt"/>
                        </a:rPr>
                        <a:t>2016</a:t>
                      </a:r>
                      <a:endParaRPr lang="en-CA" sz="24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400" b="0" i="0" u="none" strike="noStrike" dirty="0" err="1">
                          <a:solidFill>
                            <a:srgbClr val="000000"/>
                          </a:solidFill>
                          <a:effectLst/>
                          <a:latin typeface="+mn-lt"/>
                        </a:rPr>
                        <a:t>shapefile</a:t>
                      </a:r>
                      <a:endParaRPr lang="en-CA" sz="24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8630096"/>
                  </a:ext>
                </a:extLst>
              </a:tr>
              <a:tr h="266700">
                <a:tc gridSpan="5">
                  <a:txBody>
                    <a:bodyPr/>
                    <a:lstStyle/>
                    <a:p>
                      <a:pPr rtl="0" fontAlgn="t">
                        <a:spcBef>
                          <a:spcPts val="0"/>
                        </a:spcBef>
                        <a:spcAft>
                          <a:spcPts val="0"/>
                        </a:spcAft>
                      </a:pPr>
                      <a:r>
                        <a:rPr lang="fr-FR" sz="1400" b="0" i="0" u="none" strike="noStrike" dirty="0">
                          <a:solidFill>
                            <a:srgbClr val="000000"/>
                          </a:solidFill>
                          <a:effectLst/>
                          <a:latin typeface="+mn-lt"/>
                        </a:rPr>
                        <a:t>“Le Fichier des limites pour l’écoumène agricole représente l’écoumène agricole du Canada. Le terme « écoumène » est utilisé par les géographes pour désigner la surface habitée ou exploitée par l’homme. Statistique Canada applique cette définition en agriculture pour désigner les régions où se déroulent les principales activités agricoles au pays”. (open.canada.ca, 2021)</a:t>
                      </a:r>
                      <a:endParaRPr lang="fr-FR" sz="14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3802168878"/>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790748974"/>
              </p:ext>
            </p:extLst>
          </p:nvPr>
        </p:nvGraphicFramePr>
        <p:xfrm>
          <a:off x="4511040" y="4080558"/>
          <a:ext cx="6955557" cy="2600960"/>
        </p:xfrm>
        <a:graphic>
          <a:graphicData uri="http://schemas.openxmlformats.org/drawingml/2006/table">
            <a:tbl>
              <a:tblPr/>
              <a:tblGrid>
                <a:gridCol w="1409495">
                  <a:extLst>
                    <a:ext uri="{9D8B030D-6E8A-4147-A177-3AD203B41FA5}">
                      <a16:colId xmlns:a16="http://schemas.microsoft.com/office/drawing/2014/main" val="4267418061"/>
                    </a:ext>
                  </a:extLst>
                </a:gridCol>
                <a:gridCol w="2647296">
                  <a:extLst>
                    <a:ext uri="{9D8B030D-6E8A-4147-A177-3AD203B41FA5}">
                      <a16:colId xmlns:a16="http://schemas.microsoft.com/office/drawing/2014/main" val="184547274"/>
                    </a:ext>
                  </a:extLst>
                </a:gridCol>
                <a:gridCol w="1271068">
                  <a:extLst>
                    <a:ext uri="{9D8B030D-6E8A-4147-A177-3AD203B41FA5}">
                      <a16:colId xmlns:a16="http://schemas.microsoft.com/office/drawing/2014/main" val="3172105190"/>
                    </a:ext>
                  </a:extLst>
                </a:gridCol>
                <a:gridCol w="685828">
                  <a:extLst>
                    <a:ext uri="{9D8B030D-6E8A-4147-A177-3AD203B41FA5}">
                      <a16:colId xmlns:a16="http://schemas.microsoft.com/office/drawing/2014/main" val="3732858786"/>
                    </a:ext>
                  </a:extLst>
                </a:gridCol>
                <a:gridCol w="941870">
                  <a:extLst>
                    <a:ext uri="{9D8B030D-6E8A-4147-A177-3AD203B41FA5}">
                      <a16:colId xmlns:a16="http://schemas.microsoft.com/office/drawing/2014/main" val="780816467"/>
                    </a:ext>
                  </a:extLst>
                </a:gridCol>
              </a:tblGrid>
              <a:tr h="0">
                <a:tc>
                  <a:txBody>
                    <a:bodyPr/>
                    <a:lstStyle/>
                    <a:p>
                      <a:pPr rtl="0" fontAlgn="t">
                        <a:spcBef>
                          <a:spcPts val="0"/>
                        </a:spcBef>
                        <a:spcAft>
                          <a:spcPts val="0"/>
                        </a:spcAft>
                      </a:pPr>
                      <a:r>
                        <a:rPr lang="en-CA" sz="1400" b="0" i="0" u="none" strike="noStrike" dirty="0" err="1" smtClean="0">
                          <a:solidFill>
                            <a:srgbClr val="000000"/>
                          </a:solidFill>
                          <a:effectLst/>
                          <a:latin typeface="+mn-lt"/>
                        </a:rPr>
                        <a:t>Série</a:t>
                      </a:r>
                      <a:r>
                        <a:rPr lang="en-CA" sz="1400" b="0" i="0" u="none" strike="noStrike" dirty="0" smtClean="0">
                          <a:solidFill>
                            <a:srgbClr val="000000"/>
                          </a:solidFill>
                          <a:effectLst/>
                          <a:latin typeface="+mn-lt"/>
                        </a:rPr>
                        <a:t> </a:t>
                      </a:r>
                      <a:r>
                        <a:rPr lang="en-CA" sz="1400" b="0" i="0" u="none" strike="noStrike" dirty="0" err="1" smtClean="0">
                          <a:solidFill>
                            <a:srgbClr val="000000"/>
                          </a:solidFill>
                          <a:effectLst/>
                          <a:latin typeface="+mn-lt"/>
                        </a:rPr>
                        <a:t>temporelle</a:t>
                      </a:r>
                      <a:r>
                        <a:rPr lang="en-CA" sz="1400" b="0" i="0" u="none" strike="noStrike" baseline="0" dirty="0" smtClean="0">
                          <a:solidFill>
                            <a:srgbClr val="000000"/>
                          </a:solidFill>
                          <a:effectLst/>
                          <a:latin typeface="+mn-lt"/>
                        </a:rPr>
                        <a:t> </a:t>
                      </a:r>
                      <a:r>
                        <a:rPr lang="en-CA" sz="1400" b="0" i="0" u="none" strike="noStrike" dirty="0" smtClean="0">
                          <a:solidFill>
                            <a:srgbClr val="000000"/>
                          </a:solidFill>
                          <a:effectLst/>
                          <a:latin typeface="+mn-lt"/>
                        </a:rPr>
                        <a:t>ESA </a:t>
                      </a:r>
                      <a:r>
                        <a:rPr lang="en-CA" sz="1400" b="0" i="0" u="none" strike="noStrike" dirty="0">
                          <a:solidFill>
                            <a:srgbClr val="000000"/>
                          </a:solidFill>
                          <a:effectLst/>
                          <a:latin typeface="+mn-lt"/>
                        </a:rPr>
                        <a:t>CCI SM v05.2</a:t>
                      </a:r>
                      <a:endParaRPr lang="en-CA" sz="14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400" b="0" i="0" u="none" strike="noStrike" dirty="0">
                          <a:solidFill>
                            <a:srgbClr val="000000"/>
                          </a:solidFill>
                          <a:effectLst/>
                          <a:latin typeface="+mn-lt"/>
                        </a:rPr>
                        <a:t>ESA Programme on Global Monitoring of Essential Climate Variables</a:t>
                      </a:r>
                      <a:endParaRPr lang="en-CA" sz="14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400" b="0" i="0" u="none" strike="noStrike" dirty="0" smtClean="0">
                          <a:solidFill>
                            <a:srgbClr val="000000"/>
                          </a:solidFill>
                          <a:effectLst/>
                          <a:latin typeface="+mn-lt"/>
                        </a:rPr>
                        <a:t>WSG84 (</a:t>
                      </a:r>
                      <a:r>
                        <a:rPr lang="en-CA" sz="1400" b="0" i="0" u="none" strike="noStrike" dirty="0" err="1" smtClean="0">
                          <a:solidFill>
                            <a:srgbClr val="000000"/>
                          </a:solidFill>
                          <a:effectLst/>
                          <a:latin typeface="+mn-lt"/>
                        </a:rPr>
                        <a:t>degré</a:t>
                      </a:r>
                      <a:r>
                        <a:rPr lang="en-CA" sz="1400" b="0" i="0" u="none" strike="noStrike" dirty="0" smtClean="0">
                          <a:solidFill>
                            <a:srgbClr val="000000"/>
                          </a:solidFill>
                          <a:effectLst/>
                          <a:latin typeface="+mn-lt"/>
                        </a:rPr>
                        <a:t>)</a:t>
                      </a:r>
                      <a:endParaRPr lang="en-CA" sz="1400" dirty="0">
                        <a:effectLst/>
                        <a:latin typeface="+mn-lt"/>
                      </a:endParaRPr>
                    </a:p>
                    <a:p>
                      <a:pPr rtl="0" fontAlgn="t">
                        <a:spcBef>
                          <a:spcPts val="0"/>
                        </a:spcBef>
                        <a:spcAft>
                          <a:spcPts val="0"/>
                        </a:spcAft>
                      </a:pPr>
                      <a:r>
                        <a:rPr lang="en-CA" sz="1400" b="0" i="0" u="none" strike="noStrike" dirty="0">
                          <a:solidFill>
                            <a:srgbClr val="000000"/>
                          </a:solidFill>
                          <a:effectLst/>
                          <a:latin typeface="+mn-lt"/>
                        </a:rPr>
                        <a:t>0.25°</a:t>
                      </a:r>
                      <a:endParaRPr lang="en-CA" sz="1400" dirty="0">
                        <a:effectLst/>
                        <a:latin typeface="+mn-lt"/>
                      </a:endParaRPr>
                    </a:p>
                    <a:p>
                      <a:pPr rtl="0" fontAlgn="t">
                        <a:spcBef>
                          <a:spcPts val="0"/>
                        </a:spcBef>
                        <a:spcAft>
                          <a:spcPts val="0"/>
                        </a:spcAft>
                      </a:pPr>
                      <a:r>
                        <a:rPr lang="en-CA" sz="1400" b="0" i="0" u="none" strike="noStrike" dirty="0" err="1" smtClean="0">
                          <a:solidFill>
                            <a:srgbClr val="000000"/>
                          </a:solidFill>
                          <a:effectLst/>
                          <a:latin typeface="+mn-lt"/>
                        </a:rPr>
                        <a:t>Journalier</a:t>
                      </a:r>
                      <a:endParaRPr lang="en-CA" sz="14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400" b="0" i="0" u="none" strike="noStrike" dirty="0">
                          <a:solidFill>
                            <a:srgbClr val="000000"/>
                          </a:solidFill>
                          <a:effectLst/>
                          <a:latin typeface="+mn-lt"/>
                        </a:rPr>
                        <a:t>1980 </a:t>
                      </a:r>
                      <a:endParaRPr lang="en-CA" sz="1400" dirty="0">
                        <a:effectLst/>
                        <a:latin typeface="+mn-lt"/>
                      </a:endParaRPr>
                    </a:p>
                    <a:p>
                      <a:pPr rtl="0" fontAlgn="t">
                        <a:spcBef>
                          <a:spcPts val="0"/>
                        </a:spcBef>
                        <a:spcAft>
                          <a:spcPts val="0"/>
                        </a:spcAft>
                      </a:pPr>
                      <a:r>
                        <a:rPr lang="en-CA" sz="1400" b="0" i="0" u="none" strike="noStrike" dirty="0">
                          <a:solidFill>
                            <a:srgbClr val="000000"/>
                          </a:solidFill>
                          <a:effectLst/>
                          <a:latin typeface="+mn-lt"/>
                        </a:rPr>
                        <a:t>2019</a:t>
                      </a:r>
                      <a:endParaRPr lang="en-CA" sz="14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CA" sz="1400" b="0" i="0" u="none" strike="noStrike" dirty="0">
                          <a:solidFill>
                            <a:srgbClr val="000000"/>
                          </a:solidFill>
                          <a:effectLst/>
                          <a:latin typeface="+mn-lt"/>
                        </a:rPr>
                        <a:t>netCDF-4</a:t>
                      </a:r>
                      <a:endParaRPr lang="en-CA" sz="14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3499113"/>
                  </a:ext>
                </a:extLst>
              </a:tr>
              <a:tr h="266700">
                <a:tc gridSpan="5">
                  <a:txBody>
                    <a:bodyPr/>
                    <a:lstStyle/>
                    <a:p>
                      <a:pPr rtl="0" fontAlgn="t">
                        <a:spcBef>
                          <a:spcPts val="0"/>
                        </a:spcBef>
                        <a:spcAft>
                          <a:spcPts val="0"/>
                        </a:spcAft>
                      </a:pPr>
                      <a:r>
                        <a:rPr lang="en-CA" sz="1400" b="0" i="0" u="none" strike="noStrike" dirty="0">
                          <a:solidFill>
                            <a:srgbClr val="000000"/>
                          </a:solidFill>
                          <a:effectLst/>
                          <a:latin typeface="+mn-lt"/>
                        </a:rPr>
                        <a:t>“The ESA CCI SM v05.2 product consists of three surface soil moisture data sets: The “ACTIVE Product” and the “PASSIVE Product” were created by fusing </a:t>
                      </a:r>
                      <a:r>
                        <a:rPr lang="en-CA" sz="1400" b="0" i="0" u="none" strike="noStrike" dirty="0" err="1">
                          <a:solidFill>
                            <a:srgbClr val="000000"/>
                          </a:solidFill>
                          <a:effectLst/>
                          <a:latin typeface="+mn-lt"/>
                        </a:rPr>
                        <a:t>scatterometer</a:t>
                      </a:r>
                      <a:r>
                        <a:rPr lang="en-CA" sz="1400" b="0" i="0" u="none" strike="noStrike" dirty="0">
                          <a:solidFill>
                            <a:srgbClr val="000000"/>
                          </a:solidFill>
                          <a:effectLst/>
                          <a:latin typeface="+mn-lt"/>
                        </a:rPr>
                        <a:t> and radiometer soil moisture products, respectively; The “COMBINED Product” is a blended product based on the former two data sets. Data files are provided as NetCDF-4 classic format and comprise global merged surface soil moisture datasets at daily temporal resolution. The data set spans over 40 years covering the period from November 1978 to December 31st 2019.” (esa-soilmoisture-cci.org, 2021). </a:t>
                      </a:r>
                      <a:endParaRPr lang="en-CA" sz="1400" b="0" i="0" u="none" strike="noStrike" dirty="0" smtClean="0">
                        <a:solidFill>
                          <a:srgbClr val="000000"/>
                        </a:solidFill>
                        <a:effectLst/>
                        <a:latin typeface="+mn-lt"/>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CA" sz="1400" b="0" i="0" u="none" strike="noStrike" dirty="0" smtClean="0">
                          <a:solidFill>
                            <a:srgbClr val="000000"/>
                          </a:solidFill>
                          <a:effectLst/>
                          <a:latin typeface="+mn-lt"/>
                        </a:rPr>
                        <a:t>Scale is between 0-0.4. The </a:t>
                      </a:r>
                      <a:r>
                        <a:rPr lang="en-CA" sz="1400" b="0" i="0" u="none" strike="noStrike" dirty="0" smtClean="0">
                          <a:solidFill>
                            <a:srgbClr val="000000"/>
                          </a:solidFill>
                          <a:effectLst/>
                          <a:latin typeface="+mn-lt"/>
                        </a:rPr>
                        <a:t>unit of the “</a:t>
                      </a:r>
                      <a:r>
                        <a:rPr lang="en-CA" sz="1400" b="0" i="0" u="none" strike="noStrike" dirty="0" err="1" smtClean="0">
                          <a:solidFill>
                            <a:srgbClr val="000000"/>
                          </a:solidFill>
                          <a:effectLst/>
                          <a:latin typeface="+mn-lt"/>
                        </a:rPr>
                        <a:t>sm</a:t>
                      </a:r>
                      <a:r>
                        <a:rPr lang="en-CA" sz="1400" b="0" i="0" u="none" strike="noStrike" dirty="0" smtClean="0">
                          <a:solidFill>
                            <a:srgbClr val="000000"/>
                          </a:solidFill>
                          <a:effectLst/>
                          <a:latin typeface="+mn-lt"/>
                        </a:rPr>
                        <a:t>” variable is in m3m-3. </a:t>
                      </a:r>
                      <a:endParaRPr lang="en-CA" sz="1400" dirty="0" smtClean="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3664939301"/>
                  </a:ext>
                </a:extLst>
              </a:tr>
            </a:tbl>
          </a:graphicData>
        </a:graphic>
      </p:graphicFrame>
    </p:spTree>
    <p:extLst>
      <p:ext uri="{BB962C8B-B14F-4D97-AF65-F5344CB8AC3E}">
        <p14:creationId xmlns:p14="http://schemas.microsoft.com/office/powerpoint/2010/main" val="1599922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940"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66939" y="208721"/>
            <a:ext cx="12035571" cy="541174"/>
          </a:xfrm>
          <a:prstGeom prst="rect">
            <a:avLst/>
          </a:prstGeom>
          <a:noFill/>
        </p:spPr>
        <p:txBody>
          <a:bodyPr wrap="square" rtlCol="0">
            <a:spAutoFit/>
          </a:bodyPr>
          <a:lstStyle/>
          <a:p>
            <a:pPr>
              <a:lnSpc>
                <a:spcPts val="3500"/>
              </a:lnSpc>
            </a:pPr>
            <a:r>
              <a:rPr lang="es-ES" sz="3200" b="1" dirty="0" smtClean="0">
                <a:solidFill>
                  <a:schemeClr val="bg1"/>
                </a:solidFill>
                <a:effectLst>
                  <a:outerShdw blurRad="38100" dist="38100" dir="2700000" algn="tl">
                    <a:srgbClr val="000000">
                      <a:alpha val="43137"/>
                    </a:srgbClr>
                  </a:outerShdw>
                </a:effectLst>
              </a:rPr>
              <a:t>ESA </a:t>
            </a:r>
            <a:r>
              <a:rPr lang="es-ES" sz="3200" b="1" dirty="0">
                <a:solidFill>
                  <a:schemeClr val="bg1"/>
                </a:solidFill>
                <a:effectLst>
                  <a:outerShdw blurRad="38100" dist="38100" dir="2700000" algn="tl">
                    <a:srgbClr val="000000">
                      <a:alpha val="43137"/>
                    </a:srgbClr>
                  </a:outerShdw>
                </a:effectLst>
              </a:rPr>
              <a:t>CCI SM v05.2 </a:t>
            </a:r>
            <a:r>
              <a:rPr lang="es-ES" sz="3200" b="1" dirty="0" err="1">
                <a:solidFill>
                  <a:schemeClr val="bg1"/>
                </a:solidFill>
                <a:effectLst>
                  <a:outerShdw blurRad="38100" dist="38100" dir="2700000" algn="tl">
                    <a:srgbClr val="000000">
                      <a:alpha val="43137"/>
                    </a:srgbClr>
                  </a:outerShdw>
                </a:effectLst>
              </a:rPr>
              <a:t>product</a:t>
            </a:r>
            <a:endParaRPr lang="fr-CA" sz="3200" b="1" dirty="0">
              <a:solidFill>
                <a:schemeClr val="bg1"/>
              </a:solidFill>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282F6C0B-A357-4046-BF76-18708ECF21C7}"/>
              </a:ext>
            </a:extLst>
          </p:cNvPr>
          <p:cNvSpPr>
            <a:spLocks noGrp="1"/>
          </p:cNvSpPr>
          <p:nvPr>
            <p:ph type="sldNum" sz="quarter" idx="12"/>
            <p:custDataLst>
              <p:tags r:id="rId3"/>
            </p:custDataLst>
          </p:nvPr>
        </p:nvSpPr>
        <p:spPr/>
        <p:txBody>
          <a:bodyPr/>
          <a:lstStyle/>
          <a:p>
            <a:fld id="{0730FDA8-C380-487C-8262-56859A965823}" type="slidenum">
              <a:rPr lang="en-CA" smtClean="0"/>
              <a:t>5</a:t>
            </a:fld>
            <a:endParaRPr lang="en-CA"/>
          </a:p>
        </p:txBody>
      </p:sp>
      <p:pic>
        <p:nvPicPr>
          <p:cNvPr id="2" name="Picture 1"/>
          <p:cNvPicPr>
            <a:picLocks noChangeAspect="1"/>
          </p:cNvPicPr>
          <p:nvPr/>
        </p:nvPicPr>
        <p:blipFill>
          <a:blip r:embed="rId6"/>
          <a:stretch>
            <a:fillRect/>
          </a:stretch>
        </p:blipFill>
        <p:spPr>
          <a:xfrm>
            <a:off x="166939" y="2714250"/>
            <a:ext cx="5142510" cy="2798782"/>
          </a:xfrm>
          <a:prstGeom prst="rect">
            <a:avLst/>
          </a:prstGeom>
        </p:spPr>
      </p:pic>
      <p:pic>
        <p:nvPicPr>
          <p:cNvPr id="8" name="Picture 7"/>
          <p:cNvPicPr>
            <a:picLocks noChangeAspect="1"/>
          </p:cNvPicPr>
          <p:nvPr/>
        </p:nvPicPr>
        <p:blipFill>
          <a:blip r:embed="rId7"/>
          <a:stretch>
            <a:fillRect/>
          </a:stretch>
        </p:blipFill>
        <p:spPr>
          <a:xfrm>
            <a:off x="4944401" y="1047943"/>
            <a:ext cx="7110545" cy="5503777"/>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238" y="1047942"/>
            <a:ext cx="4075906" cy="1605761"/>
          </a:xfrm>
          <a:prstGeom prst="rect">
            <a:avLst/>
          </a:prstGeom>
        </p:spPr>
      </p:pic>
    </p:spTree>
    <p:extLst>
      <p:ext uri="{BB962C8B-B14F-4D97-AF65-F5344CB8AC3E}">
        <p14:creationId xmlns:p14="http://schemas.microsoft.com/office/powerpoint/2010/main" val="1084584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Straight Arrow Connector 78"/>
          <p:cNvCxnSpPr/>
          <p:nvPr/>
        </p:nvCxnSpPr>
        <p:spPr>
          <a:xfrm flipH="1">
            <a:off x="294342" y="1411540"/>
            <a:ext cx="23789" cy="3230658"/>
          </a:xfrm>
          <a:prstGeom prst="straightConnector1">
            <a:avLst/>
          </a:prstGeom>
          <a:ln w="69850">
            <a:solidFill>
              <a:srgbClr val="C00000">
                <a:alpha val="25000"/>
              </a:srgbClr>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446742" y="1226317"/>
            <a:ext cx="2080598" cy="51566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564"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56429" y="193236"/>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Méthodologie: préparation (</a:t>
            </a:r>
            <a:r>
              <a:rPr lang="fr-CA" sz="3200" b="1" dirty="0" smtClean="0">
                <a:solidFill>
                  <a:srgbClr val="C00000"/>
                </a:solidFill>
                <a:effectLst>
                  <a:outerShdw blurRad="38100" dist="38100" dir="2700000" algn="tl">
                    <a:srgbClr val="000000">
                      <a:alpha val="43137"/>
                    </a:srgbClr>
                  </a:outerShdw>
                </a:effectLst>
              </a:rPr>
              <a:t>fichiers</a:t>
            </a:r>
            <a:r>
              <a:rPr lang="fr-CA" sz="3200" b="1" dirty="0" smtClean="0">
                <a:solidFill>
                  <a:schemeClr val="bg1"/>
                </a:solidFill>
                <a:effectLst>
                  <a:outerShdw blurRad="38100" dist="38100" dir="2700000" algn="tl">
                    <a:srgbClr val="000000">
                      <a:alpha val="43137"/>
                    </a:srgbClr>
                  </a:outerShdw>
                </a:effectLst>
              </a:rPr>
              <a:t>)</a:t>
            </a:r>
            <a:endParaRPr lang="fr-CA" sz="32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46545BD6-CF08-4733-B06A-BF3867E14B12}"/>
              </a:ext>
            </a:extLst>
          </p:cNvPr>
          <p:cNvSpPr>
            <a:spLocks noGrp="1"/>
          </p:cNvSpPr>
          <p:nvPr>
            <p:ph type="sldNum" sz="quarter" idx="12"/>
            <p:custDataLst>
              <p:tags r:id="rId3"/>
            </p:custDataLst>
          </p:nvPr>
        </p:nvSpPr>
        <p:spPr/>
        <p:txBody>
          <a:bodyPr/>
          <a:lstStyle/>
          <a:p>
            <a:fld id="{0730FDA8-C380-487C-8262-56859A965823}" type="slidenum">
              <a:rPr lang="en-CA" smtClean="0"/>
              <a:t>6</a:t>
            </a:fld>
            <a:endParaRPr lang="en-CA"/>
          </a:p>
        </p:txBody>
      </p:sp>
      <p:pic>
        <p:nvPicPr>
          <p:cNvPr id="14" name="Picture 13"/>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04305" y="1486529"/>
            <a:ext cx="1760881" cy="693724"/>
          </a:xfrm>
          <a:prstGeom prst="rect">
            <a:avLst/>
          </a:prstGeom>
        </p:spPr>
      </p:pic>
      <p:pic>
        <p:nvPicPr>
          <p:cNvPr id="4" name="Picture 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86687" y="2240584"/>
            <a:ext cx="1351873" cy="746234"/>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09470" y="3067816"/>
            <a:ext cx="1017801" cy="760155"/>
          </a:xfrm>
          <a:prstGeom prst="rect">
            <a:avLst/>
          </a:prstGeom>
        </p:spPr>
      </p:pic>
      <p:sp>
        <p:nvSpPr>
          <p:cNvPr id="6" name="TextBox 5"/>
          <p:cNvSpPr txBox="1"/>
          <p:nvPr/>
        </p:nvSpPr>
        <p:spPr>
          <a:xfrm>
            <a:off x="6374359" y="1861919"/>
            <a:ext cx="5428697" cy="369332"/>
          </a:xfrm>
          <a:prstGeom prst="rect">
            <a:avLst/>
          </a:prstGeom>
          <a:noFill/>
        </p:spPr>
        <p:txBody>
          <a:bodyPr wrap="square" rtlCol="0">
            <a:spAutoFit/>
          </a:bodyPr>
          <a:lstStyle/>
          <a:p>
            <a:r>
              <a:rPr lang="fr-FR" dirty="0" smtClean="0"/>
              <a:t>Calendrier agricole </a:t>
            </a:r>
            <a:r>
              <a:rPr lang="fr-FR" dirty="0" smtClean="0">
                <a:solidFill>
                  <a:srgbClr val="FF0000"/>
                </a:solidFill>
              </a:rPr>
              <a:t>avril-août</a:t>
            </a:r>
            <a:r>
              <a:rPr lang="fr-FR" dirty="0" smtClean="0"/>
              <a:t> =&gt; 6 080 fichiers; 1.7GB</a:t>
            </a:r>
            <a:endParaRPr lang="en-CA" dirty="0"/>
          </a:p>
        </p:txBody>
      </p:sp>
      <p:sp>
        <p:nvSpPr>
          <p:cNvPr id="16" name="TextBox 15"/>
          <p:cNvSpPr txBox="1"/>
          <p:nvPr/>
        </p:nvSpPr>
        <p:spPr>
          <a:xfrm>
            <a:off x="6374360" y="2218843"/>
            <a:ext cx="5166806" cy="369332"/>
          </a:xfrm>
          <a:prstGeom prst="rect">
            <a:avLst/>
          </a:prstGeom>
          <a:noFill/>
        </p:spPr>
        <p:txBody>
          <a:bodyPr wrap="square" rtlCol="0">
            <a:spAutoFit/>
          </a:bodyPr>
          <a:lstStyle/>
          <a:p>
            <a:r>
              <a:rPr lang="fr-FR" dirty="0" smtClean="0">
                <a:solidFill>
                  <a:srgbClr val="FF0000"/>
                </a:solidFill>
              </a:rPr>
              <a:t>WSG84</a:t>
            </a:r>
            <a:r>
              <a:rPr lang="fr-FR" dirty="0" smtClean="0"/>
              <a:t> (global; </a:t>
            </a:r>
            <a:r>
              <a:rPr lang="fr-FR" dirty="0" err="1" smtClean="0"/>
              <a:t>degrée</a:t>
            </a:r>
            <a:r>
              <a:rPr lang="fr-FR" dirty="0" smtClean="0"/>
              <a:t>) =&gt; </a:t>
            </a:r>
            <a:r>
              <a:rPr lang="fr-FR" dirty="0" smtClean="0">
                <a:solidFill>
                  <a:srgbClr val="FF0000"/>
                </a:solidFill>
              </a:rPr>
              <a:t>NAD83</a:t>
            </a:r>
            <a:r>
              <a:rPr lang="fr-FR" dirty="0" smtClean="0"/>
              <a:t> (régional; mètre)</a:t>
            </a:r>
            <a:endParaRPr lang="en-CA" dirty="0"/>
          </a:p>
        </p:txBody>
      </p:sp>
      <p:sp>
        <p:nvSpPr>
          <p:cNvPr id="7" name="Rounded Rectangle 6"/>
          <p:cNvSpPr/>
          <p:nvPr/>
        </p:nvSpPr>
        <p:spPr>
          <a:xfrm>
            <a:off x="177557" y="1483235"/>
            <a:ext cx="11843981" cy="276283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p:cNvSpPr txBox="1"/>
          <p:nvPr/>
        </p:nvSpPr>
        <p:spPr>
          <a:xfrm>
            <a:off x="6374360" y="1557353"/>
            <a:ext cx="5308744" cy="369332"/>
          </a:xfrm>
          <a:prstGeom prst="rect">
            <a:avLst/>
          </a:prstGeom>
          <a:noFill/>
        </p:spPr>
        <p:txBody>
          <a:bodyPr wrap="square" rtlCol="0">
            <a:spAutoFit/>
          </a:bodyPr>
          <a:lstStyle/>
          <a:p>
            <a:r>
              <a:rPr lang="fr-FR" dirty="0" smtClean="0">
                <a:solidFill>
                  <a:srgbClr val="FF0000"/>
                </a:solidFill>
              </a:rPr>
              <a:t>1980-2019</a:t>
            </a:r>
            <a:r>
              <a:rPr lang="fr-FR" dirty="0" smtClean="0"/>
              <a:t>; 14 611 fichiers netCDF-4; 14.3 GB</a:t>
            </a:r>
            <a:endParaRPr lang="en-CA" dirty="0"/>
          </a:p>
        </p:txBody>
      </p:sp>
      <p:sp>
        <p:nvSpPr>
          <p:cNvPr id="21" name="TextBox 20"/>
          <p:cNvSpPr txBox="1"/>
          <p:nvPr/>
        </p:nvSpPr>
        <p:spPr>
          <a:xfrm>
            <a:off x="6374358" y="2575767"/>
            <a:ext cx="5817642" cy="369332"/>
          </a:xfrm>
          <a:prstGeom prst="rect">
            <a:avLst/>
          </a:prstGeom>
          <a:noFill/>
        </p:spPr>
        <p:txBody>
          <a:bodyPr wrap="square" rtlCol="0">
            <a:spAutoFit/>
          </a:bodyPr>
          <a:lstStyle/>
          <a:p>
            <a:r>
              <a:rPr lang="fr-FR" dirty="0" smtClean="0"/>
              <a:t>netCDF-4 </a:t>
            </a:r>
            <a:r>
              <a:rPr lang="fr-FR" dirty="0"/>
              <a:t>couche « </a:t>
            </a:r>
            <a:r>
              <a:rPr lang="fr-FR" dirty="0" err="1"/>
              <a:t>sm</a:t>
            </a:r>
            <a:r>
              <a:rPr lang="fr-FR" dirty="0"/>
              <a:t> </a:t>
            </a:r>
            <a:r>
              <a:rPr lang="fr-FR" dirty="0" smtClean="0"/>
              <a:t>»</a:t>
            </a:r>
            <a:r>
              <a:rPr lang="en-CA" dirty="0" smtClean="0"/>
              <a:t> </a:t>
            </a:r>
            <a:r>
              <a:rPr lang="fr-FR" dirty="0" smtClean="0"/>
              <a:t>=&gt; </a:t>
            </a:r>
            <a:r>
              <a:rPr lang="fr-FR" dirty="0" err="1" smtClean="0">
                <a:solidFill>
                  <a:srgbClr val="FF0000"/>
                </a:solidFill>
              </a:rPr>
              <a:t>geoTIFF</a:t>
            </a:r>
            <a:r>
              <a:rPr lang="fr-FR" dirty="0" smtClean="0">
                <a:solidFill>
                  <a:srgbClr val="FF0000"/>
                </a:solidFill>
              </a:rPr>
              <a:t> (405x178, 72 090)</a:t>
            </a:r>
            <a:endParaRPr lang="en-CA" dirty="0">
              <a:solidFill>
                <a:srgbClr val="FF0000"/>
              </a:solidFill>
            </a:endParaRPr>
          </a:p>
        </p:txBody>
      </p:sp>
      <p:sp>
        <p:nvSpPr>
          <p:cNvPr id="24" name="Rounded Rectangle 23"/>
          <p:cNvSpPr/>
          <p:nvPr/>
        </p:nvSpPr>
        <p:spPr>
          <a:xfrm>
            <a:off x="177557" y="4414853"/>
            <a:ext cx="11847356" cy="1899174"/>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4342" y="4784522"/>
            <a:ext cx="2468004" cy="1084703"/>
          </a:xfrm>
          <a:prstGeom prst="rect">
            <a:avLst/>
          </a:prstGeom>
        </p:spPr>
      </p:pic>
      <p:sp>
        <p:nvSpPr>
          <p:cNvPr id="38" name="Oval 37"/>
          <p:cNvSpPr/>
          <p:nvPr/>
        </p:nvSpPr>
        <p:spPr>
          <a:xfrm>
            <a:off x="1251922" y="1043047"/>
            <a:ext cx="355106" cy="3684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a:t>
            </a:r>
            <a:endParaRPr lang="en-CA" dirty="0"/>
          </a:p>
        </p:txBody>
      </p:sp>
      <p:pic>
        <p:nvPicPr>
          <p:cNvPr id="47" name="Picture 4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6742" y="4936922"/>
            <a:ext cx="2468004" cy="1084703"/>
          </a:xfrm>
          <a:prstGeom prst="rect">
            <a:avLst/>
          </a:prstGeom>
        </p:spPr>
      </p:pic>
      <p:sp>
        <p:nvSpPr>
          <p:cNvPr id="56" name="Rectangle 55"/>
          <p:cNvSpPr/>
          <p:nvPr/>
        </p:nvSpPr>
        <p:spPr>
          <a:xfrm>
            <a:off x="665796" y="3867557"/>
            <a:ext cx="1705147" cy="369332"/>
          </a:xfrm>
          <a:prstGeom prst="rect">
            <a:avLst/>
          </a:prstGeom>
        </p:spPr>
        <p:txBody>
          <a:bodyPr wrap="none">
            <a:spAutoFit/>
          </a:bodyPr>
          <a:lstStyle/>
          <a:p>
            <a:r>
              <a:rPr lang="fr-FR" dirty="0" smtClean="0"/>
              <a:t>x 14 </a:t>
            </a:r>
            <a:r>
              <a:rPr lang="fr-FR" dirty="0"/>
              <a:t>611 fichiers</a:t>
            </a:r>
            <a:endParaRPr lang="en-CA" dirty="0"/>
          </a:p>
        </p:txBody>
      </p:sp>
      <p:sp>
        <p:nvSpPr>
          <p:cNvPr id="63" name="Rectangle 62"/>
          <p:cNvSpPr/>
          <p:nvPr/>
        </p:nvSpPr>
        <p:spPr>
          <a:xfrm>
            <a:off x="754454" y="6011549"/>
            <a:ext cx="1604157" cy="369332"/>
          </a:xfrm>
          <a:prstGeom prst="rect">
            <a:avLst/>
          </a:prstGeom>
        </p:spPr>
        <p:txBody>
          <a:bodyPr wrap="none">
            <a:spAutoFit/>
          </a:bodyPr>
          <a:lstStyle/>
          <a:p>
            <a:r>
              <a:rPr lang="fr-FR" dirty="0" smtClean="0"/>
              <a:t>= 6 080 fichiers</a:t>
            </a:r>
            <a:endParaRPr lang="en-CA" dirty="0"/>
          </a:p>
        </p:txBody>
      </p:sp>
      <p:sp>
        <p:nvSpPr>
          <p:cNvPr id="57" name="Rectangle 56"/>
          <p:cNvSpPr/>
          <p:nvPr/>
        </p:nvSpPr>
        <p:spPr>
          <a:xfrm>
            <a:off x="994902" y="4414178"/>
            <a:ext cx="1083310" cy="369332"/>
          </a:xfrm>
          <a:prstGeom prst="rect">
            <a:avLst/>
          </a:prstGeom>
        </p:spPr>
        <p:txBody>
          <a:bodyPr wrap="none">
            <a:spAutoFit/>
          </a:bodyPr>
          <a:lstStyle/>
          <a:p>
            <a:r>
              <a:rPr lang="fr-FR" dirty="0"/>
              <a:t>avril-août</a:t>
            </a:r>
            <a:endParaRPr lang="en-CA" dirty="0"/>
          </a:p>
        </p:txBody>
      </p:sp>
      <p:pic>
        <p:nvPicPr>
          <p:cNvPr id="66" name="Picture 65"/>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56705" y="1638929"/>
            <a:ext cx="1760881" cy="693724"/>
          </a:xfrm>
          <a:prstGeom prst="rect">
            <a:avLst/>
          </a:prstGeom>
        </p:spPr>
      </p:pic>
      <p:sp>
        <p:nvSpPr>
          <p:cNvPr id="71" name="Rectangle 70"/>
          <p:cNvSpPr/>
          <p:nvPr/>
        </p:nvSpPr>
        <p:spPr>
          <a:xfrm>
            <a:off x="1570893" y="935596"/>
            <a:ext cx="883575" cy="369332"/>
          </a:xfrm>
          <a:prstGeom prst="rect">
            <a:avLst/>
          </a:prstGeom>
        </p:spPr>
        <p:txBody>
          <a:bodyPr wrap="none">
            <a:spAutoFit/>
          </a:bodyPr>
          <a:lstStyle/>
          <a:p>
            <a:r>
              <a:rPr lang="fr-FR" dirty="0" smtClean="0"/>
              <a:t>Canada</a:t>
            </a:r>
            <a:endParaRPr lang="en-CA" dirty="0"/>
          </a:p>
        </p:txBody>
      </p:sp>
    </p:spTree>
    <p:extLst>
      <p:ext uri="{BB962C8B-B14F-4D97-AF65-F5344CB8AC3E}">
        <p14:creationId xmlns:p14="http://schemas.microsoft.com/office/powerpoint/2010/main" val="1021105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Straight Arrow Connector 78"/>
          <p:cNvCxnSpPr/>
          <p:nvPr/>
        </p:nvCxnSpPr>
        <p:spPr>
          <a:xfrm flipH="1">
            <a:off x="294342" y="1411540"/>
            <a:ext cx="23789" cy="3230658"/>
          </a:xfrm>
          <a:prstGeom prst="straightConnector1">
            <a:avLst/>
          </a:prstGeom>
          <a:ln w="69850">
            <a:solidFill>
              <a:srgbClr val="C00000">
                <a:alpha val="25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2527340" y="1043047"/>
            <a:ext cx="3233380" cy="1"/>
          </a:xfrm>
          <a:prstGeom prst="straightConnector1">
            <a:avLst/>
          </a:prstGeom>
          <a:ln w="69850">
            <a:solidFill>
              <a:srgbClr val="C00000">
                <a:alpha val="25000"/>
              </a:srgbClr>
            </a:solidFill>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3117943" y="1226317"/>
            <a:ext cx="1258352" cy="51566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ounded Rectangle 51"/>
          <p:cNvSpPr/>
          <p:nvPr/>
        </p:nvSpPr>
        <p:spPr>
          <a:xfrm>
            <a:off x="4773792" y="1226317"/>
            <a:ext cx="1258352" cy="51566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ed Rectangle 49"/>
          <p:cNvSpPr/>
          <p:nvPr/>
        </p:nvSpPr>
        <p:spPr>
          <a:xfrm>
            <a:off x="446742" y="1226317"/>
            <a:ext cx="2080598" cy="51566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564"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56429" y="193236"/>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Méthodologie: préparation (</a:t>
            </a:r>
            <a:r>
              <a:rPr lang="fr-CA" sz="3200" b="1" dirty="0" smtClean="0">
                <a:solidFill>
                  <a:srgbClr val="C00000"/>
                </a:solidFill>
                <a:effectLst>
                  <a:outerShdw blurRad="38100" dist="38100" dir="2700000" algn="tl">
                    <a:srgbClr val="000000">
                      <a:alpha val="43137"/>
                    </a:srgbClr>
                  </a:outerShdw>
                </a:effectLst>
              </a:rPr>
              <a:t>fichiers</a:t>
            </a:r>
            <a:r>
              <a:rPr lang="fr-CA" sz="3200" b="1" dirty="0" smtClean="0">
                <a:solidFill>
                  <a:schemeClr val="bg1"/>
                </a:solidFill>
                <a:effectLst>
                  <a:outerShdw blurRad="38100" dist="38100" dir="2700000" algn="tl">
                    <a:srgbClr val="000000">
                      <a:alpha val="43137"/>
                    </a:srgbClr>
                  </a:outerShdw>
                </a:effectLst>
              </a:rPr>
              <a:t>)</a:t>
            </a:r>
            <a:endParaRPr lang="fr-CA" sz="32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46545BD6-CF08-4733-B06A-BF3867E14B12}"/>
              </a:ext>
            </a:extLst>
          </p:cNvPr>
          <p:cNvSpPr>
            <a:spLocks noGrp="1"/>
          </p:cNvSpPr>
          <p:nvPr>
            <p:ph type="sldNum" sz="quarter" idx="12"/>
            <p:custDataLst>
              <p:tags r:id="rId3"/>
            </p:custDataLst>
          </p:nvPr>
        </p:nvSpPr>
        <p:spPr/>
        <p:txBody>
          <a:bodyPr/>
          <a:lstStyle/>
          <a:p>
            <a:fld id="{0730FDA8-C380-487C-8262-56859A965823}" type="slidenum">
              <a:rPr lang="en-CA" smtClean="0"/>
              <a:t>7</a:t>
            </a:fld>
            <a:endParaRPr lang="en-CA"/>
          </a:p>
        </p:txBody>
      </p:sp>
      <p:pic>
        <p:nvPicPr>
          <p:cNvPr id="14" name="Picture 13"/>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04305" y="1486529"/>
            <a:ext cx="1760881" cy="693724"/>
          </a:xfrm>
          <a:prstGeom prst="rect">
            <a:avLst/>
          </a:prstGeom>
        </p:spPr>
      </p:pic>
      <p:pic>
        <p:nvPicPr>
          <p:cNvPr id="4" name="Picture 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86687" y="2240584"/>
            <a:ext cx="1351873" cy="746234"/>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09470" y="3067816"/>
            <a:ext cx="1017801" cy="760155"/>
          </a:xfrm>
          <a:prstGeom prst="rect">
            <a:avLst/>
          </a:prstGeom>
        </p:spPr>
      </p:pic>
      <p:sp>
        <p:nvSpPr>
          <p:cNvPr id="6" name="TextBox 5"/>
          <p:cNvSpPr txBox="1"/>
          <p:nvPr/>
        </p:nvSpPr>
        <p:spPr>
          <a:xfrm>
            <a:off x="6374359" y="1861919"/>
            <a:ext cx="5428697" cy="369332"/>
          </a:xfrm>
          <a:prstGeom prst="rect">
            <a:avLst/>
          </a:prstGeom>
          <a:noFill/>
        </p:spPr>
        <p:txBody>
          <a:bodyPr wrap="square" rtlCol="0">
            <a:spAutoFit/>
          </a:bodyPr>
          <a:lstStyle/>
          <a:p>
            <a:r>
              <a:rPr lang="fr-FR" dirty="0" smtClean="0"/>
              <a:t>Calendrier agricole </a:t>
            </a:r>
            <a:r>
              <a:rPr lang="fr-FR" dirty="0" smtClean="0">
                <a:solidFill>
                  <a:srgbClr val="FF0000"/>
                </a:solidFill>
              </a:rPr>
              <a:t>avril-août</a:t>
            </a:r>
            <a:r>
              <a:rPr lang="fr-FR" dirty="0" smtClean="0"/>
              <a:t> =&gt; 6 080 fichiers; 1.7GB</a:t>
            </a:r>
            <a:endParaRPr lang="en-CA" dirty="0"/>
          </a:p>
        </p:txBody>
      </p:sp>
      <p:sp>
        <p:nvSpPr>
          <p:cNvPr id="16" name="TextBox 15"/>
          <p:cNvSpPr txBox="1"/>
          <p:nvPr/>
        </p:nvSpPr>
        <p:spPr>
          <a:xfrm>
            <a:off x="6374360" y="2218843"/>
            <a:ext cx="5166806" cy="369332"/>
          </a:xfrm>
          <a:prstGeom prst="rect">
            <a:avLst/>
          </a:prstGeom>
          <a:noFill/>
        </p:spPr>
        <p:txBody>
          <a:bodyPr wrap="square" rtlCol="0">
            <a:spAutoFit/>
          </a:bodyPr>
          <a:lstStyle/>
          <a:p>
            <a:r>
              <a:rPr lang="fr-FR" dirty="0" smtClean="0">
                <a:solidFill>
                  <a:srgbClr val="FF0000"/>
                </a:solidFill>
              </a:rPr>
              <a:t>WSG84</a:t>
            </a:r>
            <a:r>
              <a:rPr lang="fr-FR" dirty="0" smtClean="0"/>
              <a:t> (global; </a:t>
            </a:r>
            <a:r>
              <a:rPr lang="fr-FR" dirty="0" err="1" smtClean="0"/>
              <a:t>degrée</a:t>
            </a:r>
            <a:r>
              <a:rPr lang="fr-FR" dirty="0" smtClean="0"/>
              <a:t>) =&gt; </a:t>
            </a:r>
            <a:r>
              <a:rPr lang="fr-FR" dirty="0" smtClean="0">
                <a:solidFill>
                  <a:srgbClr val="FF0000"/>
                </a:solidFill>
              </a:rPr>
              <a:t>NAD83</a:t>
            </a:r>
            <a:r>
              <a:rPr lang="fr-FR" dirty="0" smtClean="0"/>
              <a:t> (régional; mètre)</a:t>
            </a:r>
            <a:endParaRPr lang="en-CA" dirty="0"/>
          </a:p>
        </p:txBody>
      </p:sp>
      <p:sp>
        <p:nvSpPr>
          <p:cNvPr id="7" name="Rounded Rectangle 6"/>
          <p:cNvSpPr/>
          <p:nvPr/>
        </p:nvSpPr>
        <p:spPr>
          <a:xfrm>
            <a:off x="177557" y="1483235"/>
            <a:ext cx="11843981" cy="2762834"/>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p:cNvSpPr txBox="1"/>
          <p:nvPr/>
        </p:nvSpPr>
        <p:spPr>
          <a:xfrm>
            <a:off x="6374360" y="1557353"/>
            <a:ext cx="5308744" cy="369332"/>
          </a:xfrm>
          <a:prstGeom prst="rect">
            <a:avLst/>
          </a:prstGeom>
          <a:noFill/>
        </p:spPr>
        <p:txBody>
          <a:bodyPr wrap="square" rtlCol="0">
            <a:spAutoFit/>
          </a:bodyPr>
          <a:lstStyle/>
          <a:p>
            <a:r>
              <a:rPr lang="fr-FR" dirty="0" smtClean="0">
                <a:solidFill>
                  <a:srgbClr val="FF0000"/>
                </a:solidFill>
              </a:rPr>
              <a:t>1980-2019</a:t>
            </a:r>
            <a:r>
              <a:rPr lang="fr-FR" dirty="0" smtClean="0"/>
              <a:t>; 14 611 fichiers netCDF-4; 14.3 GB</a:t>
            </a:r>
            <a:endParaRPr lang="en-CA" dirty="0"/>
          </a:p>
        </p:txBody>
      </p:sp>
      <p:sp>
        <p:nvSpPr>
          <p:cNvPr id="21" name="TextBox 20"/>
          <p:cNvSpPr txBox="1"/>
          <p:nvPr/>
        </p:nvSpPr>
        <p:spPr>
          <a:xfrm>
            <a:off x="6374359" y="2575767"/>
            <a:ext cx="5166806" cy="369332"/>
          </a:xfrm>
          <a:prstGeom prst="rect">
            <a:avLst/>
          </a:prstGeom>
          <a:noFill/>
        </p:spPr>
        <p:txBody>
          <a:bodyPr wrap="square" rtlCol="0">
            <a:spAutoFit/>
          </a:bodyPr>
          <a:lstStyle/>
          <a:p>
            <a:r>
              <a:rPr lang="fr-FR" dirty="0" smtClean="0"/>
              <a:t>netCDF-4 </a:t>
            </a:r>
            <a:r>
              <a:rPr lang="fr-FR" dirty="0"/>
              <a:t>couche « </a:t>
            </a:r>
            <a:r>
              <a:rPr lang="fr-FR" dirty="0" err="1"/>
              <a:t>sm</a:t>
            </a:r>
            <a:r>
              <a:rPr lang="fr-FR" dirty="0"/>
              <a:t> </a:t>
            </a:r>
            <a:r>
              <a:rPr lang="fr-FR" dirty="0" smtClean="0"/>
              <a:t>»</a:t>
            </a:r>
            <a:r>
              <a:rPr lang="en-CA" dirty="0" smtClean="0"/>
              <a:t> </a:t>
            </a:r>
            <a:r>
              <a:rPr lang="fr-FR" dirty="0" smtClean="0"/>
              <a:t>=&gt; </a:t>
            </a:r>
            <a:r>
              <a:rPr lang="fr-FR" dirty="0" err="1" smtClean="0">
                <a:solidFill>
                  <a:srgbClr val="FF0000"/>
                </a:solidFill>
              </a:rPr>
              <a:t>geoTIFF</a:t>
            </a:r>
            <a:endParaRPr lang="en-CA" dirty="0">
              <a:solidFill>
                <a:srgbClr val="FF0000"/>
              </a:solidFill>
            </a:endParaRPr>
          </a:p>
        </p:txBody>
      </p:sp>
      <p:sp>
        <p:nvSpPr>
          <p:cNvPr id="23" name="TextBox 22"/>
          <p:cNvSpPr txBox="1"/>
          <p:nvPr/>
        </p:nvSpPr>
        <p:spPr>
          <a:xfrm>
            <a:off x="6637646" y="4611922"/>
            <a:ext cx="2356320" cy="369332"/>
          </a:xfrm>
          <a:prstGeom prst="rect">
            <a:avLst/>
          </a:prstGeom>
          <a:noFill/>
        </p:spPr>
        <p:txBody>
          <a:bodyPr wrap="square" rtlCol="0">
            <a:spAutoFit/>
          </a:bodyPr>
          <a:lstStyle/>
          <a:p>
            <a:r>
              <a:rPr lang="fr-FR" dirty="0" smtClean="0"/>
              <a:t>Trois jeux de données</a:t>
            </a:r>
          </a:p>
        </p:txBody>
      </p:sp>
      <p:sp>
        <p:nvSpPr>
          <p:cNvPr id="24" name="Rounded Rectangle 23"/>
          <p:cNvSpPr/>
          <p:nvPr/>
        </p:nvSpPr>
        <p:spPr>
          <a:xfrm>
            <a:off x="177557" y="4414853"/>
            <a:ext cx="11847356" cy="1899174"/>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TextBox 25"/>
          <p:cNvSpPr txBox="1"/>
          <p:nvPr/>
        </p:nvSpPr>
        <p:spPr>
          <a:xfrm>
            <a:off x="6637646" y="4902021"/>
            <a:ext cx="5387266" cy="923330"/>
          </a:xfrm>
          <a:prstGeom prst="rect">
            <a:avLst/>
          </a:prstGeom>
          <a:noFill/>
        </p:spPr>
        <p:txBody>
          <a:bodyPr wrap="square" rtlCol="0">
            <a:spAutoFit/>
          </a:bodyPr>
          <a:lstStyle/>
          <a:p>
            <a:pPr marL="285750" indent="-285750">
              <a:buFont typeface="Arial" panose="020B0604020202020204" pitchFamily="34" charset="0"/>
              <a:buChar char="•"/>
            </a:pPr>
            <a:r>
              <a:rPr lang="fr-FR" dirty="0" err="1" smtClean="0"/>
              <a:t>sm</a:t>
            </a:r>
            <a:r>
              <a:rPr lang="fr-FR" dirty="0" smtClean="0"/>
              <a:t> écoumène du Canada</a:t>
            </a:r>
          </a:p>
          <a:p>
            <a:pPr marL="285750" indent="-285750">
              <a:buFont typeface="Arial" panose="020B0604020202020204" pitchFamily="34" charset="0"/>
              <a:buChar char="•"/>
            </a:pPr>
            <a:r>
              <a:rPr lang="fr-FR" dirty="0" err="1" smtClean="0"/>
              <a:t>sm</a:t>
            </a:r>
            <a:r>
              <a:rPr lang="fr-FR" dirty="0" smtClean="0"/>
              <a:t> </a:t>
            </a:r>
            <a:r>
              <a:rPr lang="fr-FR" dirty="0"/>
              <a:t>écoumène </a:t>
            </a:r>
            <a:r>
              <a:rPr lang="fr-FR" dirty="0" smtClean="0"/>
              <a:t>des Prairies / centre / ouest canadien</a:t>
            </a:r>
          </a:p>
          <a:p>
            <a:pPr marL="285750" indent="-285750">
              <a:buFont typeface="Arial" panose="020B0604020202020204" pitchFamily="34" charset="0"/>
              <a:buChar char="•"/>
            </a:pPr>
            <a:r>
              <a:rPr lang="fr-FR" dirty="0" err="1" smtClean="0"/>
              <a:t>sm</a:t>
            </a:r>
            <a:r>
              <a:rPr lang="fr-FR" dirty="0" smtClean="0"/>
              <a:t> </a:t>
            </a:r>
            <a:r>
              <a:rPr lang="fr-FR" dirty="0"/>
              <a:t>écoumène </a:t>
            </a:r>
            <a:r>
              <a:rPr lang="fr-FR" dirty="0" smtClean="0"/>
              <a:t>Saint-Laurent  / est canadien</a:t>
            </a:r>
            <a:endParaRPr lang="en-CA" dirty="0"/>
          </a:p>
        </p:txBody>
      </p:sp>
      <p:pic>
        <p:nvPicPr>
          <p:cNvPr id="18" name="Picture 17"/>
          <p:cNvPicPr>
            <a:picLocks noChangeAspect="1"/>
          </p:cNvPicPr>
          <p:nvPr/>
        </p:nvPicPr>
        <p:blipFill>
          <a:blip r:embed="rId9"/>
          <a:stretch>
            <a:fillRect/>
          </a:stretch>
        </p:blipFill>
        <p:spPr>
          <a:xfrm>
            <a:off x="3173309" y="2118752"/>
            <a:ext cx="1147382" cy="989898"/>
          </a:xfrm>
          <a:prstGeom prst="rect">
            <a:avLst/>
          </a:prstGeom>
        </p:spPr>
      </p:pic>
      <p:pic>
        <p:nvPicPr>
          <p:cNvPr id="19" name="Picture 18"/>
          <p:cNvPicPr>
            <a:picLocks noChangeAspect="1"/>
          </p:cNvPicPr>
          <p:nvPr/>
        </p:nvPicPr>
        <p:blipFill>
          <a:blip r:embed="rId10"/>
          <a:stretch>
            <a:fillRect/>
          </a:stretch>
        </p:blipFill>
        <p:spPr>
          <a:xfrm>
            <a:off x="4978762" y="2276601"/>
            <a:ext cx="845727" cy="674200"/>
          </a:xfrm>
          <a:prstGeom prst="rect">
            <a:avLst/>
          </a:prstGeom>
        </p:spPr>
      </p:pic>
      <p:pic>
        <p:nvPicPr>
          <p:cNvPr id="28" name="Picture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4342" y="4784522"/>
            <a:ext cx="2468004" cy="1084703"/>
          </a:xfrm>
          <a:prstGeom prst="rect">
            <a:avLst/>
          </a:prstGeom>
        </p:spPr>
      </p:pic>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54242" y="4784522"/>
            <a:ext cx="1331227" cy="1084703"/>
          </a:xfrm>
          <a:prstGeom prst="rect">
            <a:avLst/>
          </a:prstGeom>
        </p:spPr>
      </p:pic>
      <p:pic>
        <p:nvPicPr>
          <p:cNvPr id="30" name="Picture 2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83071" y="4784522"/>
            <a:ext cx="1368551" cy="1084703"/>
          </a:xfrm>
          <a:prstGeom prst="rect">
            <a:avLst/>
          </a:prstGeom>
        </p:spPr>
      </p:pic>
      <p:sp>
        <p:nvSpPr>
          <p:cNvPr id="38" name="Oval 37"/>
          <p:cNvSpPr/>
          <p:nvPr/>
        </p:nvSpPr>
        <p:spPr>
          <a:xfrm>
            <a:off x="1251922" y="1043047"/>
            <a:ext cx="355106" cy="3684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a:t>
            </a:r>
            <a:endParaRPr lang="en-CA" dirty="0"/>
          </a:p>
        </p:txBody>
      </p:sp>
      <p:sp>
        <p:nvSpPr>
          <p:cNvPr id="42" name="Oval 41"/>
          <p:cNvSpPr/>
          <p:nvPr/>
        </p:nvSpPr>
        <p:spPr>
          <a:xfrm>
            <a:off x="3593099" y="1043047"/>
            <a:ext cx="355106" cy="3684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endParaRPr lang="en-CA" dirty="0"/>
          </a:p>
        </p:txBody>
      </p:sp>
      <p:sp>
        <p:nvSpPr>
          <p:cNvPr id="44" name="Oval 43"/>
          <p:cNvSpPr/>
          <p:nvPr/>
        </p:nvSpPr>
        <p:spPr>
          <a:xfrm>
            <a:off x="5240590" y="1043047"/>
            <a:ext cx="355106" cy="3684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3</a:t>
            </a:r>
            <a:endParaRPr lang="en-CA" dirty="0"/>
          </a:p>
        </p:txBody>
      </p:sp>
      <p:pic>
        <p:nvPicPr>
          <p:cNvPr id="47" name="Picture 4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6742" y="4936922"/>
            <a:ext cx="2468004" cy="1084703"/>
          </a:xfrm>
          <a:prstGeom prst="rect">
            <a:avLst/>
          </a:prstGeom>
        </p:spPr>
      </p:pic>
      <p:pic>
        <p:nvPicPr>
          <p:cNvPr id="48" name="Picture 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06642" y="4936922"/>
            <a:ext cx="1331227" cy="1084703"/>
          </a:xfrm>
          <a:prstGeom prst="rect">
            <a:avLst/>
          </a:prstGeom>
        </p:spPr>
      </p:pic>
      <p:pic>
        <p:nvPicPr>
          <p:cNvPr id="49" name="Picture 4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35471" y="4936922"/>
            <a:ext cx="1368551" cy="1084703"/>
          </a:xfrm>
          <a:prstGeom prst="rect">
            <a:avLst/>
          </a:prstGeom>
        </p:spPr>
      </p:pic>
      <p:sp>
        <p:nvSpPr>
          <p:cNvPr id="39" name="7-Point Star 38"/>
          <p:cNvSpPr/>
          <p:nvPr/>
        </p:nvSpPr>
        <p:spPr>
          <a:xfrm>
            <a:off x="10184780" y="2639350"/>
            <a:ext cx="1698600" cy="943393"/>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QGIS, </a:t>
            </a:r>
            <a:r>
              <a:rPr lang="fr-FR" sz="1400" dirty="0" err="1" smtClean="0"/>
              <a:t>bash</a:t>
            </a:r>
            <a:r>
              <a:rPr lang="fr-FR" sz="1400" dirty="0" smtClean="0"/>
              <a:t> </a:t>
            </a:r>
            <a:r>
              <a:rPr lang="fr-FR" sz="1400" dirty="0" err="1" smtClean="0"/>
              <a:t>unix</a:t>
            </a:r>
            <a:endParaRPr lang="fr-FR" sz="1400" dirty="0" smtClean="0"/>
          </a:p>
          <a:p>
            <a:pPr algn="ctr"/>
            <a:r>
              <a:rPr lang="fr-FR" sz="1400" dirty="0" err="1" smtClean="0"/>
              <a:t>gdalwarp</a:t>
            </a:r>
            <a:endParaRPr lang="fr-FR" sz="1400" dirty="0" smtClean="0"/>
          </a:p>
        </p:txBody>
      </p:sp>
      <p:pic>
        <p:nvPicPr>
          <p:cNvPr id="59" name="Picture 5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04772" y="3226565"/>
            <a:ext cx="1636914" cy="719434"/>
          </a:xfrm>
          <a:prstGeom prst="rect">
            <a:avLst/>
          </a:prstGeom>
        </p:spPr>
      </p:pic>
      <p:pic>
        <p:nvPicPr>
          <p:cNvPr id="60" name="Picture 5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83065" y="3210270"/>
            <a:ext cx="1636914" cy="719434"/>
          </a:xfrm>
          <a:prstGeom prst="rect">
            <a:avLst/>
          </a:prstGeom>
        </p:spPr>
      </p:pic>
      <p:sp>
        <p:nvSpPr>
          <p:cNvPr id="61" name="Rectangle 60"/>
          <p:cNvSpPr/>
          <p:nvPr/>
        </p:nvSpPr>
        <p:spPr>
          <a:xfrm>
            <a:off x="6623835" y="5819848"/>
            <a:ext cx="4835811" cy="369332"/>
          </a:xfrm>
          <a:prstGeom prst="rect">
            <a:avLst/>
          </a:prstGeom>
        </p:spPr>
        <p:txBody>
          <a:bodyPr wrap="none">
            <a:spAutoFit/>
          </a:bodyPr>
          <a:lstStyle/>
          <a:p>
            <a:r>
              <a:rPr lang="fr-FR" dirty="0"/>
              <a:t> </a:t>
            </a:r>
            <a:r>
              <a:rPr lang="fr-FR" dirty="0" err="1"/>
              <a:t>geoTiff</a:t>
            </a:r>
            <a:r>
              <a:rPr lang="fr-FR" dirty="0"/>
              <a:t>; avril-août; NAD83; </a:t>
            </a:r>
            <a:r>
              <a:rPr lang="en-CA" dirty="0"/>
              <a:t>18 360 </a:t>
            </a:r>
            <a:r>
              <a:rPr lang="fr-FR" dirty="0" smtClean="0"/>
              <a:t>fichiers</a:t>
            </a:r>
            <a:r>
              <a:rPr lang="fr-FR" dirty="0"/>
              <a:t>; </a:t>
            </a:r>
            <a:r>
              <a:rPr lang="fr-FR" dirty="0" smtClean="0"/>
              <a:t>1.8GB</a:t>
            </a:r>
            <a:endParaRPr lang="en-CA" dirty="0"/>
          </a:p>
        </p:txBody>
      </p:sp>
      <p:sp>
        <p:nvSpPr>
          <p:cNvPr id="56" name="Rectangle 55"/>
          <p:cNvSpPr/>
          <p:nvPr/>
        </p:nvSpPr>
        <p:spPr>
          <a:xfrm>
            <a:off x="665796" y="3867557"/>
            <a:ext cx="1705147" cy="369332"/>
          </a:xfrm>
          <a:prstGeom prst="rect">
            <a:avLst/>
          </a:prstGeom>
        </p:spPr>
        <p:txBody>
          <a:bodyPr wrap="none">
            <a:spAutoFit/>
          </a:bodyPr>
          <a:lstStyle/>
          <a:p>
            <a:r>
              <a:rPr lang="fr-FR" dirty="0" smtClean="0"/>
              <a:t>x 14 </a:t>
            </a:r>
            <a:r>
              <a:rPr lang="fr-FR" dirty="0"/>
              <a:t>611 fichiers</a:t>
            </a:r>
            <a:endParaRPr lang="en-CA" dirty="0"/>
          </a:p>
        </p:txBody>
      </p:sp>
      <p:sp>
        <p:nvSpPr>
          <p:cNvPr id="63" name="Rectangle 62"/>
          <p:cNvSpPr/>
          <p:nvPr/>
        </p:nvSpPr>
        <p:spPr>
          <a:xfrm>
            <a:off x="754454" y="6011549"/>
            <a:ext cx="1604157" cy="369332"/>
          </a:xfrm>
          <a:prstGeom prst="rect">
            <a:avLst/>
          </a:prstGeom>
        </p:spPr>
        <p:txBody>
          <a:bodyPr wrap="none">
            <a:spAutoFit/>
          </a:bodyPr>
          <a:lstStyle/>
          <a:p>
            <a:r>
              <a:rPr lang="fr-FR" dirty="0" smtClean="0"/>
              <a:t>= 6 080 fichiers</a:t>
            </a:r>
            <a:endParaRPr lang="en-CA" dirty="0"/>
          </a:p>
        </p:txBody>
      </p:sp>
      <p:sp>
        <p:nvSpPr>
          <p:cNvPr id="57" name="Rectangle 56"/>
          <p:cNvSpPr/>
          <p:nvPr/>
        </p:nvSpPr>
        <p:spPr>
          <a:xfrm>
            <a:off x="994902" y="4414178"/>
            <a:ext cx="1083310" cy="369332"/>
          </a:xfrm>
          <a:prstGeom prst="rect">
            <a:avLst/>
          </a:prstGeom>
        </p:spPr>
        <p:txBody>
          <a:bodyPr wrap="none">
            <a:spAutoFit/>
          </a:bodyPr>
          <a:lstStyle/>
          <a:p>
            <a:r>
              <a:rPr lang="fr-FR" dirty="0"/>
              <a:t>avril-août</a:t>
            </a:r>
            <a:endParaRPr lang="en-CA" dirty="0"/>
          </a:p>
        </p:txBody>
      </p:sp>
      <p:pic>
        <p:nvPicPr>
          <p:cNvPr id="66" name="Picture 65"/>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56705" y="1638929"/>
            <a:ext cx="1760881" cy="693724"/>
          </a:xfrm>
          <a:prstGeom prst="rect">
            <a:avLst/>
          </a:prstGeom>
        </p:spPr>
      </p:pic>
      <p:cxnSp>
        <p:nvCxnSpPr>
          <p:cNvPr id="62" name="Straight Arrow Connector 61"/>
          <p:cNvCxnSpPr/>
          <p:nvPr/>
        </p:nvCxnSpPr>
        <p:spPr>
          <a:xfrm flipV="1">
            <a:off x="2652261" y="4052223"/>
            <a:ext cx="333364" cy="579899"/>
          </a:xfrm>
          <a:prstGeom prst="straightConnector1">
            <a:avLst/>
          </a:prstGeom>
          <a:ln w="69850">
            <a:solidFill>
              <a:srgbClr val="C00000">
                <a:alpha val="25000"/>
              </a:srgbClr>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1570893" y="935596"/>
            <a:ext cx="883575" cy="369332"/>
          </a:xfrm>
          <a:prstGeom prst="rect">
            <a:avLst/>
          </a:prstGeom>
        </p:spPr>
        <p:txBody>
          <a:bodyPr wrap="none">
            <a:spAutoFit/>
          </a:bodyPr>
          <a:lstStyle/>
          <a:p>
            <a:r>
              <a:rPr lang="fr-FR" dirty="0" smtClean="0"/>
              <a:t>Canada</a:t>
            </a:r>
            <a:endParaRPr lang="en-CA" dirty="0"/>
          </a:p>
        </p:txBody>
      </p:sp>
      <p:sp>
        <p:nvSpPr>
          <p:cNvPr id="72" name="Rectangle 71"/>
          <p:cNvSpPr/>
          <p:nvPr/>
        </p:nvSpPr>
        <p:spPr>
          <a:xfrm>
            <a:off x="3305212" y="1462803"/>
            <a:ext cx="880434" cy="369332"/>
          </a:xfrm>
          <a:prstGeom prst="rect">
            <a:avLst/>
          </a:prstGeom>
        </p:spPr>
        <p:txBody>
          <a:bodyPr wrap="none">
            <a:spAutoFit/>
          </a:bodyPr>
          <a:lstStyle/>
          <a:p>
            <a:r>
              <a:rPr lang="fr-FR" dirty="0" smtClean="0"/>
              <a:t>Prairies</a:t>
            </a:r>
            <a:endParaRPr lang="en-CA" dirty="0"/>
          </a:p>
        </p:txBody>
      </p:sp>
      <p:sp>
        <p:nvSpPr>
          <p:cNvPr id="73" name="Rectangle 72"/>
          <p:cNvSpPr/>
          <p:nvPr/>
        </p:nvSpPr>
        <p:spPr>
          <a:xfrm>
            <a:off x="4697849" y="1462803"/>
            <a:ext cx="1440587" cy="369332"/>
          </a:xfrm>
          <a:prstGeom prst="rect">
            <a:avLst/>
          </a:prstGeom>
        </p:spPr>
        <p:txBody>
          <a:bodyPr wrap="none">
            <a:spAutoFit/>
          </a:bodyPr>
          <a:lstStyle/>
          <a:p>
            <a:r>
              <a:rPr lang="fr-FR" dirty="0" smtClean="0"/>
              <a:t>Saint-Laurent</a:t>
            </a:r>
            <a:endParaRPr lang="en-CA" dirty="0"/>
          </a:p>
        </p:txBody>
      </p:sp>
      <p:sp>
        <p:nvSpPr>
          <p:cNvPr id="68" name="Rectangle 67"/>
          <p:cNvSpPr/>
          <p:nvPr/>
        </p:nvSpPr>
        <p:spPr>
          <a:xfrm>
            <a:off x="9331279" y="3946572"/>
            <a:ext cx="2624550" cy="276999"/>
          </a:xfrm>
          <a:prstGeom prst="rect">
            <a:avLst/>
          </a:prstGeom>
        </p:spPr>
        <p:txBody>
          <a:bodyPr wrap="square">
            <a:spAutoFit/>
          </a:bodyPr>
          <a:lstStyle/>
          <a:p>
            <a:r>
              <a:rPr lang="fr-FR" sz="1200" dirty="0">
                <a:solidFill>
                  <a:srgbClr val="FF0000"/>
                </a:solidFill>
              </a:rPr>
              <a:t>60 heures de </a:t>
            </a:r>
            <a:r>
              <a:rPr lang="fr-FR" sz="1200" dirty="0" smtClean="0">
                <a:solidFill>
                  <a:srgbClr val="FF0000"/>
                </a:solidFill>
              </a:rPr>
              <a:t>traitement (automatisé)!</a:t>
            </a:r>
          </a:p>
        </p:txBody>
      </p:sp>
      <p:pic>
        <p:nvPicPr>
          <p:cNvPr id="75" name="Picture 74"/>
          <p:cNvPicPr>
            <a:picLocks noChangeAspect="1"/>
          </p:cNvPicPr>
          <p:nvPr/>
        </p:nvPicPr>
        <p:blipFill>
          <a:blip r:embed="rId14"/>
          <a:stretch>
            <a:fillRect/>
          </a:stretch>
        </p:blipFill>
        <p:spPr>
          <a:xfrm>
            <a:off x="8771417" y="3596657"/>
            <a:ext cx="698683" cy="698683"/>
          </a:xfrm>
          <a:prstGeom prst="rect">
            <a:avLst/>
          </a:prstGeom>
        </p:spPr>
      </p:pic>
    </p:spTree>
    <p:extLst>
      <p:ext uri="{BB962C8B-B14F-4D97-AF65-F5344CB8AC3E}">
        <p14:creationId xmlns:p14="http://schemas.microsoft.com/office/powerpoint/2010/main" val="15938248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ounded Rectangle 97"/>
          <p:cNvSpPr/>
          <p:nvPr/>
        </p:nvSpPr>
        <p:spPr>
          <a:xfrm>
            <a:off x="192938" y="3637977"/>
            <a:ext cx="11797744" cy="676596"/>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5" name="Rounded Rectangle 144"/>
          <p:cNvSpPr/>
          <p:nvPr/>
        </p:nvSpPr>
        <p:spPr>
          <a:xfrm>
            <a:off x="192938" y="4381500"/>
            <a:ext cx="11847356" cy="86770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6" name="Rounded Rectangle 145"/>
          <p:cNvSpPr/>
          <p:nvPr/>
        </p:nvSpPr>
        <p:spPr>
          <a:xfrm>
            <a:off x="192938" y="5314723"/>
            <a:ext cx="11869385" cy="111383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564"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56429" y="193236"/>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Méthodologie</a:t>
            </a:r>
            <a:endParaRPr lang="fr-CA" sz="32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46545BD6-CF08-4733-B06A-BF3867E14B12}"/>
              </a:ext>
            </a:extLst>
          </p:cNvPr>
          <p:cNvSpPr>
            <a:spLocks noGrp="1"/>
          </p:cNvSpPr>
          <p:nvPr>
            <p:ph type="sldNum" sz="quarter" idx="12"/>
            <p:custDataLst>
              <p:tags r:id="rId3"/>
            </p:custDataLst>
          </p:nvPr>
        </p:nvSpPr>
        <p:spPr/>
        <p:txBody>
          <a:bodyPr/>
          <a:lstStyle/>
          <a:p>
            <a:fld id="{0730FDA8-C380-487C-8262-56859A965823}" type="slidenum">
              <a:rPr lang="en-CA" smtClean="0"/>
              <a:t>8</a:t>
            </a:fld>
            <a:endParaRPr lang="en-CA" dirty="0"/>
          </a:p>
        </p:txBody>
      </p:sp>
      <p:sp>
        <p:nvSpPr>
          <p:cNvPr id="12" name="Rounded Rectangle 11"/>
          <p:cNvSpPr/>
          <p:nvPr/>
        </p:nvSpPr>
        <p:spPr>
          <a:xfrm>
            <a:off x="462126" y="1199683"/>
            <a:ext cx="2080598" cy="53306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à coins arrondis 11">
            <a:extLst>
              <a:ext uri="{FF2B5EF4-FFF2-40B4-BE49-F238E27FC236}">
                <a16:creationId xmlns:a16="http://schemas.microsoft.com/office/drawing/2014/main" id="{464B2F75-7D7B-4E9A-B847-D73DFF411146}"/>
              </a:ext>
            </a:extLst>
          </p:cNvPr>
          <p:cNvSpPr/>
          <p:nvPr>
            <p:custDataLst>
              <p:tags r:id="rId4"/>
            </p:custDataLst>
          </p:nvPr>
        </p:nvSpPr>
        <p:spPr>
          <a:xfrm>
            <a:off x="-166564"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6" name="ZoneTexte 14">
            <a:extLst>
              <a:ext uri="{FF2B5EF4-FFF2-40B4-BE49-F238E27FC236}">
                <a16:creationId xmlns:a16="http://schemas.microsoft.com/office/drawing/2014/main" id="{C90823AF-4DBD-4BE5-970E-052DB5C2FB45}"/>
              </a:ext>
            </a:extLst>
          </p:cNvPr>
          <p:cNvSpPr txBox="1"/>
          <p:nvPr>
            <p:custDataLst>
              <p:tags r:id="rId5"/>
            </p:custDataLst>
          </p:nvPr>
        </p:nvSpPr>
        <p:spPr>
          <a:xfrm>
            <a:off x="156429" y="193236"/>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Méthodologie: préparation (</a:t>
            </a:r>
            <a:r>
              <a:rPr lang="fr-CA" sz="3200" b="1" dirty="0" smtClean="0">
                <a:solidFill>
                  <a:srgbClr val="C00000"/>
                </a:solidFill>
                <a:effectLst>
                  <a:outerShdw blurRad="38100" dist="38100" dir="2700000" algn="tl">
                    <a:srgbClr val="000000">
                      <a:alpha val="43137"/>
                    </a:srgbClr>
                  </a:outerShdw>
                </a:effectLst>
              </a:rPr>
              <a:t>statistiques</a:t>
            </a:r>
            <a:r>
              <a:rPr lang="fr-CA" sz="3200" b="1" dirty="0" smtClean="0">
                <a:solidFill>
                  <a:schemeClr val="bg1"/>
                </a:solidFill>
                <a:effectLst>
                  <a:outerShdw blurRad="38100" dist="38100" dir="2700000" algn="tl">
                    <a:srgbClr val="000000">
                      <a:alpha val="43137"/>
                    </a:srgbClr>
                  </a:outerShdw>
                </a:effectLst>
              </a:rPr>
              <a:t>)</a:t>
            </a:r>
            <a:endParaRPr lang="fr-CA" sz="3200" b="1" dirty="0">
              <a:solidFill>
                <a:schemeClr val="bg1"/>
              </a:solidFill>
              <a:effectLst>
                <a:outerShdw blurRad="38100" dist="38100" dir="2700000" algn="tl">
                  <a:srgbClr val="000000">
                    <a:alpha val="43137"/>
                  </a:srgbClr>
                </a:outerShdw>
              </a:effectLst>
            </a:endParaRPr>
          </a:p>
        </p:txBody>
      </p:sp>
      <p:sp>
        <p:nvSpPr>
          <p:cNvPr id="17" name="Espace réservé du numéro de diapositive 2">
            <a:extLst>
              <a:ext uri="{FF2B5EF4-FFF2-40B4-BE49-F238E27FC236}">
                <a16:creationId xmlns:a16="http://schemas.microsoft.com/office/drawing/2014/main" id="{46545BD6-CF08-4733-B06A-BF3867E14B12}"/>
              </a:ext>
            </a:extLst>
          </p:cNvPr>
          <p:cNvSpPr txBox="1">
            <a:spLocks/>
          </p:cNvSpPr>
          <p:nvPr>
            <p:custDataLst>
              <p:tags r:id="rId6"/>
            </p:custData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730FDA8-C380-487C-8262-56859A965823}" type="slidenum">
              <a:rPr lang="en-CA" smtClean="0"/>
              <a:pPr/>
              <a:t>8</a:t>
            </a:fld>
            <a:endParaRPr lang="en-CA"/>
          </a:p>
        </p:txBody>
      </p:sp>
      <p:sp>
        <p:nvSpPr>
          <p:cNvPr id="50" name="TextBox 49"/>
          <p:cNvSpPr txBox="1"/>
          <p:nvPr/>
        </p:nvSpPr>
        <p:spPr>
          <a:xfrm>
            <a:off x="6653028" y="1612888"/>
            <a:ext cx="2356320" cy="338554"/>
          </a:xfrm>
          <a:prstGeom prst="rect">
            <a:avLst/>
          </a:prstGeom>
          <a:noFill/>
        </p:spPr>
        <p:txBody>
          <a:bodyPr wrap="square" rtlCol="0">
            <a:spAutoFit/>
          </a:bodyPr>
          <a:lstStyle/>
          <a:p>
            <a:r>
              <a:rPr lang="fr-FR" sz="1600" dirty="0" smtClean="0"/>
              <a:t>Trois jeux de données</a:t>
            </a:r>
          </a:p>
        </p:txBody>
      </p:sp>
      <p:sp>
        <p:nvSpPr>
          <p:cNvPr id="51" name="Rounded Rectangle 50"/>
          <p:cNvSpPr/>
          <p:nvPr/>
        </p:nvSpPr>
        <p:spPr>
          <a:xfrm>
            <a:off x="192939" y="1415818"/>
            <a:ext cx="11847356" cy="2104729"/>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TextBox 51"/>
          <p:cNvSpPr txBox="1"/>
          <p:nvPr/>
        </p:nvSpPr>
        <p:spPr>
          <a:xfrm>
            <a:off x="6653028" y="1902987"/>
            <a:ext cx="5337654" cy="861774"/>
          </a:xfrm>
          <a:prstGeom prst="rect">
            <a:avLst/>
          </a:prstGeom>
          <a:noFill/>
        </p:spPr>
        <p:txBody>
          <a:bodyPr wrap="square" rtlCol="0">
            <a:spAutoFit/>
          </a:bodyPr>
          <a:lstStyle/>
          <a:p>
            <a:pPr marL="285750" indent="-285750">
              <a:buFont typeface="Arial" panose="020B0604020202020204" pitchFamily="34" charset="0"/>
              <a:buChar char="•"/>
            </a:pPr>
            <a:r>
              <a:rPr lang="fr-FR" sz="1600" dirty="0" err="1" smtClean="0"/>
              <a:t>sm</a:t>
            </a:r>
            <a:r>
              <a:rPr lang="fr-FR" sz="1600" dirty="0" smtClean="0"/>
              <a:t> écoumène du Canada</a:t>
            </a:r>
          </a:p>
          <a:p>
            <a:pPr marL="285750" indent="-285750">
              <a:buFont typeface="Arial" panose="020B0604020202020204" pitchFamily="34" charset="0"/>
              <a:buChar char="•"/>
            </a:pPr>
            <a:r>
              <a:rPr lang="fr-FR" sz="1600" dirty="0" err="1" smtClean="0"/>
              <a:t>sm</a:t>
            </a:r>
            <a:r>
              <a:rPr lang="fr-FR" sz="1600" dirty="0" smtClean="0"/>
              <a:t> </a:t>
            </a:r>
            <a:r>
              <a:rPr lang="fr-FR" sz="1600" dirty="0"/>
              <a:t>écoumène </a:t>
            </a:r>
            <a:r>
              <a:rPr lang="fr-FR" sz="1600" dirty="0" smtClean="0"/>
              <a:t>des Prairies / centre / ouest canadien</a:t>
            </a:r>
          </a:p>
          <a:p>
            <a:pPr marL="285750" indent="-285750">
              <a:buFont typeface="Arial" panose="020B0604020202020204" pitchFamily="34" charset="0"/>
              <a:buChar char="•"/>
            </a:pPr>
            <a:r>
              <a:rPr lang="fr-FR" sz="1600" dirty="0" err="1" smtClean="0"/>
              <a:t>sm</a:t>
            </a:r>
            <a:r>
              <a:rPr lang="fr-FR" sz="1600" dirty="0" smtClean="0"/>
              <a:t> </a:t>
            </a:r>
            <a:r>
              <a:rPr lang="fr-FR" sz="1600" dirty="0"/>
              <a:t>écoumène </a:t>
            </a:r>
            <a:r>
              <a:rPr lang="fr-FR" sz="1600" dirty="0" smtClean="0"/>
              <a:t>Saint-Laurent  / est canadien</a:t>
            </a:r>
            <a:endParaRPr lang="en-CA" sz="1600" dirty="0"/>
          </a:p>
        </p:txBody>
      </p:sp>
      <p:pic>
        <p:nvPicPr>
          <p:cNvPr id="53" name="Picture 5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9724" y="1785488"/>
            <a:ext cx="2468004" cy="1084703"/>
          </a:xfrm>
          <a:prstGeom prst="rect">
            <a:avLst/>
          </a:prstGeom>
        </p:spPr>
      </p:pic>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2124" y="1937888"/>
            <a:ext cx="2468004" cy="1084703"/>
          </a:xfrm>
          <a:prstGeom prst="rect">
            <a:avLst/>
          </a:prstGeom>
        </p:spPr>
      </p:pic>
      <p:sp>
        <p:nvSpPr>
          <p:cNvPr id="59" name="Rectangle 58"/>
          <p:cNvSpPr/>
          <p:nvPr/>
        </p:nvSpPr>
        <p:spPr>
          <a:xfrm>
            <a:off x="6639217" y="2820814"/>
            <a:ext cx="4311373" cy="338554"/>
          </a:xfrm>
          <a:prstGeom prst="rect">
            <a:avLst/>
          </a:prstGeom>
        </p:spPr>
        <p:txBody>
          <a:bodyPr wrap="none">
            <a:spAutoFit/>
          </a:bodyPr>
          <a:lstStyle/>
          <a:p>
            <a:r>
              <a:rPr lang="fr-FR" sz="1600" dirty="0"/>
              <a:t> </a:t>
            </a:r>
            <a:r>
              <a:rPr lang="fr-FR" sz="1600" dirty="0" err="1"/>
              <a:t>geoTiff</a:t>
            </a:r>
            <a:r>
              <a:rPr lang="fr-FR" sz="1600" dirty="0"/>
              <a:t>; avril-août; NAD83; </a:t>
            </a:r>
            <a:r>
              <a:rPr lang="en-CA" sz="1600" dirty="0"/>
              <a:t>18 360 </a:t>
            </a:r>
            <a:r>
              <a:rPr lang="fr-FR" sz="1600" dirty="0" smtClean="0"/>
              <a:t>fichiers</a:t>
            </a:r>
            <a:r>
              <a:rPr lang="fr-FR" sz="1600" dirty="0"/>
              <a:t>; </a:t>
            </a:r>
            <a:r>
              <a:rPr lang="fr-FR" sz="1600" dirty="0" smtClean="0"/>
              <a:t>1.8GB</a:t>
            </a:r>
            <a:endParaRPr lang="en-CA" sz="1600" dirty="0"/>
          </a:p>
        </p:txBody>
      </p:sp>
      <p:sp>
        <p:nvSpPr>
          <p:cNvPr id="60" name="Rectangle 59"/>
          <p:cNvSpPr/>
          <p:nvPr/>
        </p:nvSpPr>
        <p:spPr>
          <a:xfrm>
            <a:off x="769836" y="3012515"/>
            <a:ext cx="1604157" cy="369332"/>
          </a:xfrm>
          <a:prstGeom prst="rect">
            <a:avLst/>
          </a:prstGeom>
        </p:spPr>
        <p:txBody>
          <a:bodyPr wrap="none">
            <a:spAutoFit/>
          </a:bodyPr>
          <a:lstStyle/>
          <a:p>
            <a:r>
              <a:rPr lang="fr-FR" dirty="0" smtClean="0"/>
              <a:t>= 6 080 fichiers</a:t>
            </a:r>
            <a:endParaRPr lang="en-CA" dirty="0"/>
          </a:p>
        </p:txBody>
      </p:sp>
      <p:sp>
        <p:nvSpPr>
          <p:cNvPr id="61" name="Rectangle 60"/>
          <p:cNvSpPr/>
          <p:nvPr/>
        </p:nvSpPr>
        <p:spPr>
          <a:xfrm>
            <a:off x="1065175" y="3217254"/>
            <a:ext cx="1083310" cy="369332"/>
          </a:xfrm>
          <a:prstGeom prst="rect">
            <a:avLst/>
          </a:prstGeom>
        </p:spPr>
        <p:txBody>
          <a:bodyPr wrap="none">
            <a:spAutoFit/>
          </a:bodyPr>
          <a:lstStyle/>
          <a:p>
            <a:r>
              <a:rPr lang="fr-FR" dirty="0"/>
              <a:t>avril-août</a:t>
            </a:r>
            <a:endParaRPr lang="en-CA" dirty="0"/>
          </a:p>
        </p:txBody>
      </p:sp>
      <p:sp>
        <p:nvSpPr>
          <p:cNvPr id="68" name="Oval 67"/>
          <p:cNvSpPr/>
          <p:nvPr/>
        </p:nvSpPr>
        <p:spPr>
          <a:xfrm>
            <a:off x="1373842" y="1043047"/>
            <a:ext cx="355106" cy="3684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a:t>
            </a:r>
            <a:endParaRPr lang="en-CA" dirty="0"/>
          </a:p>
        </p:txBody>
      </p:sp>
      <p:sp>
        <p:nvSpPr>
          <p:cNvPr id="71" name="Rectangle 70"/>
          <p:cNvSpPr/>
          <p:nvPr/>
        </p:nvSpPr>
        <p:spPr>
          <a:xfrm>
            <a:off x="1130126" y="1434141"/>
            <a:ext cx="883575" cy="369332"/>
          </a:xfrm>
          <a:prstGeom prst="rect">
            <a:avLst/>
          </a:prstGeom>
        </p:spPr>
        <p:txBody>
          <a:bodyPr wrap="none">
            <a:spAutoFit/>
          </a:bodyPr>
          <a:lstStyle/>
          <a:p>
            <a:r>
              <a:rPr lang="fr-FR" dirty="0" smtClean="0"/>
              <a:t>Canada</a:t>
            </a:r>
            <a:endParaRPr lang="en-CA" dirty="0"/>
          </a:p>
        </p:txBody>
      </p:sp>
      <p:pic>
        <p:nvPicPr>
          <p:cNvPr id="2" name="Picture 1"/>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529620" y="3615093"/>
            <a:ext cx="848799" cy="636599"/>
          </a:xfrm>
          <a:prstGeom prst="rect">
            <a:avLst/>
          </a:prstGeom>
        </p:spPr>
      </p:pic>
      <p:pic>
        <p:nvPicPr>
          <p:cNvPr id="74" name="Picture 73"/>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682021" y="3767494"/>
            <a:ext cx="789976" cy="592482"/>
          </a:xfrm>
          <a:prstGeom prst="rect">
            <a:avLst/>
          </a:prstGeom>
        </p:spPr>
      </p:pic>
      <p:pic>
        <p:nvPicPr>
          <p:cNvPr id="5" name="Picture 4"/>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491055" y="4545131"/>
            <a:ext cx="601006" cy="450754"/>
          </a:xfrm>
          <a:prstGeom prst="rect">
            <a:avLst/>
          </a:prstGeom>
        </p:spPr>
      </p:pic>
      <p:pic>
        <p:nvPicPr>
          <p:cNvPr id="7" name="Picture 6"/>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1779129" y="4541614"/>
            <a:ext cx="667096" cy="500322"/>
          </a:xfrm>
          <a:prstGeom prst="rect">
            <a:avLst/>
          </a:prstGeom>
        </p:spPr>
      </p:pic>
      <p:pic>
        <p:nvPicPr>
          <p:cNvPr id="75" name="Picture 74"/>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1563113" y="3647851"/>
            <a:ext cx="729032" cy="546774"/>
          </a:xfrm>
          <a:prstGeom prst="rect">
            <a:avLst/>
          </a:prstGeom>
        </p:spPr>
      </p:pic>
      <p:pic>
        <p:nvPicPr>
          <p:cNvPr id="76" name="Picture 75"/>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1086859" y="4542298"/>
            <a:ext cx="654698" cy="491023"/>
          </a:xfrm>
          <a:prstGeom prst="rect">
            <a:avLst/>
          </a:prstGeom>
        </p:spPr>
      </p:pic>
      <p:pic>
        <p:nvPicPr>
          <p:cNvPr id="78" name="Picture 77"/>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1715514" y="3796341"/>
            <a:ext cx="719866" cy="539900"/>
          </a:xfrm>
          <a:prstGeom prst="rect">
            <a:avLst/>
          </a:prstGeom>
        </p:spPr>
      </p:pic>
      <p:pic>
        <p:nvPicPr>
          <p:cNvPr id="79" name="Picture 78"/>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1751045" y="5407734"/>
            <a:ext cx="557235" cy="417926"/>
          </a:xfrm>
          <a:prstGeom prst="rect">
            <a:avLst/>
          </a:prstGeom>
        </p:spPr>
      </p:pic>
      <p:pic>
        <p:nvPicPr>
          <p:cNvPr id="80" name="Picture 79"/>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196078" y="5390665"/>
            <a:ext cx="505833" cy="379375"/>
          </a:xfrm>
          <a:prstGeom prst="rect">
            <a:avLst/>
          </a:prstGeom>
        </p:spPr>
      </p:pic>
      <p:pic>
        <p:nvPicPr>
          <p:cNvPr id="81" name="Picture 80"/>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928667" y="5361414"/>
            <a:ext cx="620664" cy="465498"/>
          </a:xfrm>
          <a:prstGeom prst="rect">
            <a:avLst/>
          </a:prstGeom>
        </p:spPr>
      </p:pic>
      <p:pic>
        <p:nvPicPr>
          <p:cNvPr id="82" name="Picture 81"/>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1903445" y="5560134"/>
            <a:ext cx="557235" cy="417926"/>
          </a:xfrm>
          <a:prstGeom prst="rect">
            <a:avLst/>
          </a:prstGeom>
        </p:spPr>
      </p:pic>
      <p:pic>
        <p:nvPicPr>
          <p:cNvPr id="83" name="Picture 82"/>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348478" y="5543065"/>
            <a:ext cx="505833" cy="379375"/>
          </a:xfrm>
          <a:prstGeom prst="rect">
            <a:avLst/>
          </a:prstGeom>
        </p:spPr>
      </p:pic>
      <p:pic>
        <p:nvPicPr>
          <p:cNvPr id="84" name="Picture 83"/>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81067" y="5513814"/>
            <a:ext cx="620664" cy="465498"/>
          </a:xfrm>
          <a:prstGeom prst="rect">
            <a:avLst/>
          </a:prstGeom>
        </p:spPr>
      </p:pic>
      <p:pic>
        <p:nvPicPr>
          <p:cNvPr id="85" name="Picture 84"/>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2055845" y="5712534"/>
            <a:ext cx="557235" cy="417926"/>
          </a:xfrm>
          <a:prstGeom prst="rect">
            <a:avLst/>
          </a:prstGeom>
        </p:spPr>
      </p:pic>
      <p:pic>
        <p:nvPicPr>
          <p:cNvPr id="86" name="Picture 85"/>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500878" y="5695465"/>
            <a:ext cx="505833" cy="379375"/>
          </a:xfrm>
          <a:prstGeom prst="rect">
            <a:avLst/>
          </a:prstGeom>
        </p:spPr>
      </p:pic>
      <p:pic>
        <p:nvPicPr>
          <p:cNvPr id="87" name="Picture 86"/>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233467" y="5666214"/>
            <a:ext cx="620664" cy="465498"/>
          </a:xfrm>
          <a:prstGeom prst="rect">
            <a:avLst/>
          </a:prstGeom>
        </p:spPr>
      </p:pic>
      <p:pic>
        <p:nvPicPr>
          <p:cNvPr id="88" name="Picture 87"/>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1903445" y="5560134"/>
            <a:ext cx="557235" cy="417926"/>
          </a:xfrm>
          <a:prstGeom prst="rect">
            <a:avLst/>
          </a:prstGeom>
        </p:spPr>
      </p:pic>
      <p:pic>
        <p:nvPicPr>
          <p:cNvPr id="89" name="Picture 88"/>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348478" y="5543065"/>
            <a:ext cx="505833" cy="379375"/>
          </a:xfrm>
          <a:prstGeom prst="rect">
            <a:avLst/>
          </a:prstGeom>
        </p:spPr>
      </p:pic>
      <p:pic>
        <p:nvPicPr>
          <p:cNvPr id="90" name="Picture 89"/>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81067" y="5513814"/>
            <a:ext cx="620664" cy="465498"/>
          </a:xfrm>
          <a:prstGeom prst="rect">
            <a:avLst/>
          </a:prstGeom>
        </p:spPr>
      </p:pic>
      <p:pic>
        <p:nvPicPr>
          <p:cNvPr id="91" name="Picture 90"/>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2055845" y="5712534"/>
            <a:ext cx="557235" cy="417926"/>
          </a:xfrm>
          <a:prstGeom prst="rect">
            <a:avLst/>
          </a:prstGeom>
        </p:spPr>
      </p:pic>
      <p:pic>
        <p:nvPicPr>
          <p:cNvPr id="92" name="Picture 91"/>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500878" y="5695465"/>
            <a:ext cx="505833" cy="379375"/>
          </a:xfrm>
          <a:prstGeom prst="rect">
            <a:avLst/>
          </a:prstGeom>
        </p:spPr>
      </p:pic>
      <p:pic>
        <p:nvPicPr>
          <p:cNvPr id="93" name="Picture 92"/>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233467" y="5666214"/>
            <a:ext cx="620664" cy="465498"/>
          </a:xfrm>
          <a:prstGeom prst="rect">
            <a:avLst/>
          </a:prstGeom>
        </p:spPr>
      </p:pic>
      <p:pic>
        <p:nvPicPr>
          <p:cNvPr id="94" name="Picture 93"/>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2208245" y="5864934"/>
            <a:ext cx="543468" cy="407601"/>
          </a:xfrm>
          <a:prstGeom prst="rect">
            <a:avLst/>
          </a:prstGeom>
        </p:spPr>
      </p:pic>
      <p:pic>
        <p:nvPicPr>
          <p:cNvPr id="95" name="Picture 94"/>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653278" y="5847865"/>
            <a:ext cx="505833" cy="379375"/>
          </a:xfrm>
          <a:prstGeom prst="rect">
            <a:avLst/>
          </a:prstGeom>
        </p:spPr>
      </p:pic>
      <p:pic>
        <p:nvPicPr>
          <p:cNvPr id="96" name="Picture 95"/>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1385867" y="5818614"/>
            <a:ext cx="527635" cy="395726"/>
          </a:xfrm>
          <a:prstGeom prst="rect">
            <a:avLst/>
          </a:prstGeom>
        </p:spPr>
      </p:pic>
      <p:sp>
        <p:nvSpPr>
          <p:cNvPr id="97" name="TextBox 96"/>
          <p:cNvSpPr txBox="1"/>
          <p:nvPr/>
        </p:nvSpPr>
        <p:spPr>
          <a:xfrm>
            <a:off x="6315742" y="3613304"/>
            <a:ext cx="2848551" cy="738664"/>
          </a:xfrm>
          <a:prstGeom prst="rect">
            <a:avLst/>
          </a:prstGeom>
          <a:noFill/>
        </p:spPr>
        <p:txBody>
          <a:bodyPr wrap="square" rtlCol="0">
            <a:spAutoFit/>
          </a:bodyPr>
          <a:lstStyle/>
          <a:p>
            <a:r>
              <a:rPr lang="fr-FR" sz="1400" dirty="0" smtClean="0"/>
              <a:t>Pour chaque année 1980-2019 (40)</a:t>
            </a:r>
          </a:p>
          <a:p>
            <a:pPr marL="285750" indent="-285750">
              <a:buFont typeface="Arial" panose="020B0604020202020204" pitchFamily="34" charset="0"/>
              <a:buChar char="•"/>
            </a:pPr>
            <a:r>
              <a:rPr lang="fr-FR" sz="1400" dirty="0" smtClean="0"/>
              <a:t>Raster </a:t>
            </a:r>
            <a:r>
              <a:rPr lang="fr-FR" sz="1400" dirty="0" err="1" smtClean="0"/>
              <a:t>sm</a:t>
            </a:r>
            <a:r>
              <a:rPr lang="fr-FR" sz="1400" dirty="0" smtClean="0"/>
              <a:t> moyen </a:t>
            </a:r>
          </a:p>
          <a:p>
            <a:pPr marL="285750" indent="-285750">
              <a:buFont typeface="Arial" panose="020B0604020202020204" pitchFamily="34" charset="0"/>
              <a:buChar char="•"/>
            </a:pPr>
            <a:r>
              <a:rPr lang="fr-FR" sz="1400" dirty="0" smtClean="0"/>
              <a:t>histogramme </a:t>
            </a:r>
          </a:p>
        </p:txBody>
      </p:sp>
      <p:sp>
        <p:nvSpPr>
          <p:cNvPr id="99" name="TextBox 98"/>
          <p:cNvSpPr txBox="1"/>
          <p:nvPr/>
        </p:nvSpPr>
        <p:spPr>
          <a:xfrm>
            <a:off x="6876056" y="5263284"/>
            <a:ext cx="4129447" cy="1169551"/>
          </a:xfrm>
          <a:prstGeom prst="rect">
            <a:avLst/>
          </a:prstGeom>
          <a:noFill/>
        </p:spPr>
        <p:txBody>
          <a:bodyPr wrap="square" rtlCol="0">
            <a:spAutoFit/>
          </a:bodyPr>
          <a:lstStyle/>
          <a:p>
            <a:r>
              <a:rPr lang="fr-FR" sz="1400" dirty="0"/>
              <a:t>Pour chaque décennie (4)</a:t>
            </a:r>
          </a:p>
          <a:p>
            <a:r>
              <a:rPr lang="fr-FR" sz="1400" dirty="0"/>
              <a:t>1980-89; 1990-99; 2000-09; 2010-19</a:t>
            </a:r>
            <a:endParaRPr lang="fr-FR" sz="1400" dirty="0" smtClean="0"/>
          </a:p>
          <a:p>
            <a:pPr marL="285750" indent="-285750">
              <a:buFont typeface="Arial" panose="020B0604020202020204" pitchFamily="34" charset="0"/>
              <a:buChar char="•"/>
            </a:pPr>
            <a:r>
              <a:rPr lang="fr-FR" sz="1400" dirty="0" smtClean="0"/>
              <a:t>Diagramme en ligne du </a:t>
            </a:r>
            <a:r>
              <a:rPr lang="fr-FR" sz="1400" dirty="0" err="1" smtClean="0"/>
              <a:t>sm</a:t>
            </a:r>
            <a:r>
              <a:rPr lang="fr-FR" sz="1400" dirty="0" smtClean="0"/>
              <a:t> moyen</a:t>
            </a:r>
          </a:p>
          <a:p>
            <a:pPr marL="285750" indent="-285750">
              <a:buFont typeface="Arial" panose="020B0604020202020204" pitchFamily="34" charset="0"/>
              <a:buChar char="•"/>
            </a:pPr>
            <a:r>
              <a:rPr lang="fr-FR" sz="1400" dirty="0"/>
              <a:t>Diagramme en </a:t>
            </a:r>
            <a:r>
              <a:rPr lang="fr-FR" sz="1400" dirty="0" smtClean="0"/>
              <a:t>ligne du </a:t>
            </a:r>
            <a:r>
              <a:rPr lang="fr-FR" sz="1400" dirty="0" err="1" smtClean="0"/>
              <a:t>sm</a:t>
            </a:r>
            <a:r>
              <a:rPr lang="fr-FR" sz="1400" dirty="0" smtClean="0"/>
              <a:t> min, max, </a:t>
            </a:r>
            <a:r>
              <a:rPr lang="fr-FR" sz="1400" dirty="0" err="1" smtClean="0"/>
              <a:t>moy</a:t>
            </a:r>
            <a:r>
              <a:rPr lang="fr-FR" sz="1400" dirty="0" smtClean="0"/>
              <a:t>, </a:t>
            </a:r>
            <a:r>
              <a:rPr lang="fr-FR" sz="1400" dirty="0" err="1" smtClean="0"/>
              <a:t>std</a:t>
            </a:r>
            <a:r>
              <a:rPr lang="fr-FR" sz="1400" dirty="0" smtClean="0"/>
              <a:t> </a:t>
            </a:r>
            <a:r>
              <a:rPr lang="fr-FR" sz="1400" dirty="0" err="1" smtClean="0"/>
              <a:t>dev</a:t>
            </a:r>
            <a:endParaRPr lang="fr-FR" sz="1400" dirty="0" smtClean="0"/>
          </a:p>
          <a:p>
            <a:pPr marL="285750" indent="-285750">
              <a:buFont typeface="Arial" panose="020B0604020202020204" pitchFamily="34" charset="0"/>
              <a:buChar char="•"/>
            </a:pPr>
            <a:r>
              <a:rPr lang="fr-FR" sz="1400" dirty="0" smtClean="0"/>
              <a:t>Diagramme en ligne du nombre de pixel / raster</a:t>
            </a:r>
            <a:endParaRPr lang="en-CA" sz="1400" dirty="0"/>
          </a:p>
        </p:txBody>
      </p:sp>
      <p:cxnSp>
        <p:nvCxnSpPr>
          <p:cNvPr id="137" name="Straight Arrow Connector 136"/>
          <p:cNvCxnSpPr/>
          <p:nvPr/>
        </p:nvCxnSpPr>
        <p:spPr>
          <a:xfrm flipH="1">
            <a:off x="309724" y="1411540"/>
            <a:ext cx="8408" cy="2437244"/>
          </a:xfrm>
          <a:prstGeom prst="straightConnector1">
            <a:avLst/>
          </a:prstGeom>
          <a:ln w="69850">
            <a:solidFill>
              <a:srgbClr val="C00000">
                <a:alpha val="25000"/>
              </a:srgbClr>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p:cNvSpPr txBox="1"/>
          <p:nvPr/>
        </p:nvSpPr>
        <p:spPr>
          <a:xfrm>
            <a:off x="6590536" y="4325936"/>
            <a:ext cx="4246550" cy="954107"/>
          </a:xfrm>
          <a:prstGeom prst="rect">
            <a:avLst/>
          </a:prstGeom>
          <a:noFill/>
        </p:spPr>
        <p:txBody>
          <a:bodyPr wrap="square" rtlCol="0">
            <a:spAutoFit/>
          </a:bodyPr>
          <a:lstStyle/>
          <a:p>
            <a:r>
              <a:rPr lang="fr-FR" sz="1400" dirty="0" smtClean="0"/>
              <a:t>Pour la période de l’étude:</a:t>
            </a:r>
          </a:p>
          <a:p>
            <a:pPr marL="285750" indent="-285750">
              <a:buFont typeface="Arial" panose="020B0604020202020204" pitchFamily="34" charset="0"/>
              <a:buChar char="•"/>
            </a:pPr>
            <a:r>
              <a:rPr lang="fr-FR" sz="1400" dirty="0" smtClean="0"/>
              <a:t>Diagramme </a:t>
            </a:r>
            <a:r>
              <a:rPr lang="fr-FR" sz="1400" dirty="0"/>
              <a:t>en ligne du </a:t>
            </a:r>
            <a:r>
              <a:rPr lang="fr-FR" sz="1400" dirty="0" err="1"/>
              <a:t>sm</a:t>
            </a:r>
            <a:r>
              <a:rPr lang="fr-FR" sz="1400" dirty="0"/>
              <a:t> moyen</a:t>
            </a:r>
          </a:p>
          <a:p>
            <a:pPr marL="285750" indent="-285750">
              <a:buFont typeface="Arial" panose="020B0604020202020204" pitchFamily="34" charset="0"/>
              <a:buChar char="•"/>
            </a:pPr>
            <a:r>
              <a:rPr lang="fr-FR" sz="1400" dirty="0"/>
              <a:t>Diagramme en ligne du </a:t>
            </a:r>
            <a:r>
              <a:rPr lang="fr-FR" sz="1400" dirty="0" err="1"/>
              <a:t>sm</a:t>
            </a:r>
            <a:r>
              <a:rPr lang="fr-FR" sz="1400" dirty="0"/>
              <a:t> min, max, </a:t>
            </a:r>
            <a:r>
              <a:rPr lang="fr-FR" sz="1400" dirty="0" err="1"/>
              <a:t>moy</a:t>
            </a:r>
            <a:r>
              <a:rPr lang="fr-FR" sz="1400" dirty="0"/>
              <a:t>, </a:t>
            </a:r>
            <a:r>
              <a:rPr lang="fr-FR" sz="1400" dirty="0" err="1"/>
              <a:t>std</a:t>
            </a:r>
            <a:r>
              <a:rPr lang="fr-FR" sz="1400" dirty="0"/>
              <a:t> </a:t>
            </a:r>
            <a:r>
              <a:rPr lang="fr-FR" sz="1400" dirty="0" err="1"/>
              <a:t>dev</a:t>
            </a:r>
            <a:endParaRPr lang="fr-FR" sz="1400" dirty="0"/>
          </a:p>
          <a:p>
            <a:pPr marL="285750" indent="-285750">
              <a:buFont typeface="Arial" panose="020B0604020202020204" pitchFamily="34" charset="0"/>
              <a:buChar char="•"/>
            </a:pPr>
            <a:r>
              <a:rPr lang="fr-FR" sz="1400" dirty="0"/>
              <a:t>Diagramme en ligne du nombre de pixel / </a:t>
            </a:r>
            <a:r>
              <a:rPr lang="fr-FR" sz="1400" dirty="0" smtClean="0"/>
              <a:t>raster</a:t>
            </a:r>
            <a:endParaRPr lang="en-CA" sz="1400" dirty="0"/>
          </a:p>
        </p:txBody>
      </p:sp>
    </p:spTree>
    <p:extLst>
      <p:ext uri="{BB962C8B-B14F-4D97-AF65-F5344CB8AC3E}">
        <p14:creationId xmlns:p14="http://schemas.microsoft.com/office/powerpoint/2010/main" val="22019796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ounded Rectangle 97"/>
          <p:cNvSpPr/>
          <p:nvPr/>
        </p:nvSpPr>
        <p:spPr>
          <a:xfrm>
            <a:off x="192938" y="3637977"/>
            <a:ext cx="11797744" cy="676596"/>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5" name="Rounded Rectangle 144"/>
          <p:cNvSpPr/>
          <p:nvPr/>
        </p:nvSpPr>
        <p:spPr>
          <a:xfrm>
            <a:off x="192938" y="4381500"/>
            <a:ext cx="11847356" cy="86770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6" name="Rounded Rectangle 145"/>
          <p:cNvSpPr/>
          <p:nvPr/>
        </p:nvSpPr>
        <p:spPr>
          <a:xfrm>
            <a:off x="192938" y="5314723"/>
            <a:ext cx="11869385" cy="111383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9" name="Straight Arrow Connector 138"/>
          <p:cNvCxnSpPr/>
          <p:nvPr/>
        </p:nvCxnSpPr>
        <p:spPr>
          <a:xfrm>
            <a:off x="2527340" y="1043047"/>
            <a:ext cx="3233380" cy="1"/>
          </a:xfrm>
          <a:prstGeom prst="straightConnector1">
            <a:avLst/>
          </a:prstGeom>
          <a:ln w="69850">
            <a:solidFill>
              <a:srgbClr val="C00000">
                <a:alpha val="25000"/>
              </a:srgb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à coins arrondis 11">
            <a:extLst>
              <a:ext uri="{FF2B5EF4-FFF2-40B4-BE49-F238E27FC236}">
                <a16:creationId xmlns:a16="http://schemas.microsoft.com/office/drawing/2014/main" id="{464B2F75-7D7B-4E9A-B847-D73DFF411146}"/>
              </a:ext>
            </a:extLst>
          </p:cNvPr>
          <p:cNvSpPr/>
          <p:nvPr>
            <p:custDataLst>
              <p:tags r:id="rId1"/>
            </p:custDataLst>
          </p:nvPr>
        </p:nvSpPr>
        <p:spPr>
          <a:xfrm>
            <a:off x="-166564"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5" name="ZoneTexte 14">
            <a:extLst>
              <a:ext uri="{FF2B5EF4-FFF2-40B4-BE49-F238E27FC236}">
                <a16:creationId xmlns:a16="http://schemas.microsoft.com/office/drawing/2014/main" id="{C90823AF-4DBD-4BE5-970E-052DB5C2FB45}"/>
              </a:ext>
            </a:extLst>
          </p:cNvPr>
          <p:cNvSpPr txBox="1"/>
          <p:nvPr>
            <p:custDataLst>
              <p:tags r:id="rId2"/>
            </p:custDataLst>
          </p:nvPr>
        </p:nvSpPr>
        <p:spPr>
          <a:xfrm>
            <a:off x="156429" y="193236"/>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Méthodologie</a:t>
            </a:r>
            <a:endParaRPr lang="fr-CA" sz="3200" b="1" dirty="0">
              <a:solidFill>
                <a:schemeClr val="bg1"/>
              </a:solidFill>
              <a:effectLst>
                <a:outerShdw blurRad="38100" dist="38100" dir="2700000" algn="tl">
                  <a:srgbClr val="000000">
                    <a:alpha val="43137"/>
                  </a:srgbClr>
                </a:outerShdw>
              </a:effectLst>
            </a:endParaRPr>
          </a:p>
        </p:txBody>
      </p:sp>
      <p:sp>
        <p:nvSpPr>
          <p:cNvPr id="3" name="Espace réservé du numéro de diapositive 2">
            <a:extLst>
              <a:ext uri="{FF2B5EF4-FFF2-40B4-BE49-F238E27FC236}">
                <a16:creationId xmlns:a16="http://schemas.microsoft.com/office/drawing/2014/main" id="{46545BD6-CF08-4733-B06A-BF3867E14B12}"/>
              </a:ext>
            </a:extLst>
          </p:cNvPr>
          <p:cNvSpPr>
            <a:spLocks noGrp="1"/>
          </p:cNvSpPr>
          <p:nvPr>
            <p:ph type="sldNum" sz="quarter" idx="12"/>
            <p:custDataLst>
              <p:tags r:id="rId3"/>
            </p:custDataLst>
          </p:nvPr>
        </p:nvSpPr>
        <p:spPr/>
        <p:txBody>
          <a:bodyPr/>
          <a:lstStyle/>
          <a:p>
            <a:fld id="{0730FDA8-C380-487C-8262-56859A965823}" type="slidenum">
              <a:rPr lang="en-CA" smtClean="0"/>
              <a:t>9</a:t>
            </a:fld>
            <a:endParaRPr lang="en-CA" dirty="0"/>
          </a:p>
        </p:txBody>
      </p:sp>
      <p:sp>
        <p:nvSpPr>
          <p:cNvPr id="10" name="Rounded Rectangle 9"/>
          <p:cNvSpPr/>
          <p:nvPr/>
        </p:nvSpPr>
        <p:spPr>
          <a:xfrm>
            <a:off x="3133327" y="1199683"/>
            <a:ext cx="1258352" cy="53306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ounded Rectangle 10"/>
          <p:cNvSpPr/>
          <p:nvPr/>
        </p:nvSpPr>
        <p:spPr>
          <a:xfrm>
            <a:off x="4789176" y="1199682"/>
            <a:ext cx="1258352" cy="53306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ounded Rectangle 11"/>
          <p:cNvSpPr/>
          <p:nvPr/>
        </p:nvSpPr>
        <p:spPr>
          <a:xfrm>
            <a:off x="462126" y="1199683"/>
            <a:ext cx="2080598" cy="53306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à coins arrondis 11">
            <a:extLst>
              <a:ext uri="{FF2B5EF4-FFF2-40B4-BE49-F238E27FC236}">
                <a16:creationId xmlns:a16="http://schemas.microsoft.com/office/drawing/2014/main" id="{464B2F75-7D7B-4E9A-B847-D73DFF411146}"/>
              </a:ext>
            </a:extLst>
          </p:cNvPr>
          <p:cNvSpPr/>
          <p:nvPr>
            <p:custDataLst>
              <p:tags r:id="rId4"/>
            </p:custDataLst>
          </p:nvPr>
        </p:nvSpPr>
        <p:spPr>
          <a:xfrm>
            <a:off x="-166564" y="0"/>
            <a:ext cx="12525880" cy="927647"/>
          </a:xfrm>
          <a:prstGeom prst="roundRect">
            <a:avLst/>
          </a:prstGeom>
          <a:solidFill>
            <a:schemeClr val="accent5">
              <a:lumMod val="50000"/>
              <a:alpha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CA" dirty="0"/>
          </a:p>
        </p:txBody>
      </p:sp>
      <p:sp>
        <p:nvSpPr>
          <p:cNvPr id="16" name="ZoneTexte 14">
            <a:extLst>
              <a:ext uri="{FF2B5EF4-FFF2-40B4-BE49-F238E27FC236}">
                <a16:creationId xmlns:a16="http://schemas.microsoft.com/office/drawing/2014/main" id="{C90823AF-4DBD-4BE5-970E-052DB5C2FB45}"/>
              </a:ext>
            </a:extLst>
          </p:cNvPr>
          <p:cNvSpPr txBox="1"/>
          <p:nvPr>
            <p:custDataLst>
              <p:tags r:id="rId5"/>
            </p:custDataLst>
          </p:nvPr>
        </p:nvSpPr>
        <p:spPr>
          <a:xfrm>
            <a:off x="156429" y="193236"/>
            <a:ext cx="12035571" cy="541174"/>
          </a:xfrm>
          <a:prstGeom prst="rect">
            <a:avLst/>
          </a:prstGeom>
          <a:noFill/>
        </p:spPr>
        <p:txBody>
          <a:bodyPr wrap="square" rtlCol="0">
            <a:spAutoFit/>
          </a:bodyPr>
          <a:lstStyle/>
          <a:p>
            <a:pPr>
              <a:lnSpc>
                <a:spcPts val="3500"/>
              </a:lnSpc>
            </a:pPr>
            <a:r>
              <a:rPr lang="fr-CA" sz="3200" b="1" dirty="0" smtClean="0">
                <a:solidFill>
                  <a:schemeClr val="bg1"/>
                </a:solidFill>
                <a:effectLst>
                  <a:outerShdw blurRad="38100" dist="38100" dir="2700000" algn="tl">
                    <a:srgbClr val="000000">
                      <a:alpha val="43137"/>
                    </a:srgbClr>
                  </a:outerShdw>
                </a:effectLst>
              </a:rPr>
              <a:t>Méthodologie: préparation (</a:t>
            </a:r>
            <a:r>
              <a:rPr lang="fr-CA" sz="3200" b="1" dirty="0" smtClean="0">
                <a:solidFill>
                  <a:srgbClr val="C00000"/>
                </a:solidFill>
                <a:effectLst>
                  <a:outerShdw blurRad="38100" dist="38100" dir="2700000" algn="tl">
                    <a:srgbClr val="000000">
                      <a:alpha val="43137"/>
                    </a:srgbClr>
                  </a:outerShdw>
                </a:effectLst>
              </a:rPr>
              <a:t>statistiques</a:t>
            </a:r>
            <a:r>
              <a:rPr lang="fr-CA" sz="3200" b="1" dirty="0" smtClean="0">
                <a:solidFill>
                  <a:schemeClr val="bg1"/>
                </a:solidFill>
                <a:effectLst>
                  <a:outerShdw blurRad="38100" dist="38100" dir="2700000" algn="tl">
                    <a:srgbClr val="000000">
                      <a:alpha val="43137"/>
                    </a:srgbClr>
                  </a:outerShdw>
                </a:effectLst>
              </a:rPr>
              <a:t>)</a:t>
            </a:r>
            <a:endParaRPr lang="fr-CA" sz="3200" b="1" dirty="0">
              <a:solidFill>
                <a:schemeClr val="bg1"/>
              </a:solidFill>
              <a:effectLst>
                <a:outerShdw blurRad="38100" dist="38100" dir="2700000" algn="tl">
                  <a:srgbClr val="000000">
                    <a:alpha val="43137"/>
                  </a:srgbClr>
                </a:outerShdw>
              </a:effectLst>
            </a:endParaRPr>
          </a:p>
        </p:txBody>
      </p:sp>
      <p:sp>
        <p:nvSpPr>
          <p:cNvPr id="17" name="Espace réservé du numéro de diapositive 2">
            <a:extLst>
              <a:ext uri="{FF2B5EF4-FFF2-40B4-BE49-F238E27FC236}">
                <a16:creationId xmlns:a16="http://schemas.microsoft.com/office/drawing/2014/main" id="{46545BD6-CF08-4733-B06A-BF3867E14B12}"/>
              </a:ext>
            </a:extLst>
          </p:cNvPr>
          <p:cNvSpPr txBox="1">
            <a:spLocks/>
          </p:cNvSpPr>
          <p:nvPr>
            <p:custDataLst>
              <p:tags r:id="rId6"/>
            </p:custData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730FDA8-C380-487C-8262-56859A965823}" type="slidenum">
              <a:rPr lang="en-CA" smtClean="0"/>
              <a:pPr/>
              <a:t>9</a:t>
            </a:fld>
            <a:endParaRPr lang="en-CA"/>
          </a:p>
        </p:txBody>
      </p:sp>
      <p:sp>
        <p:nvSpPr>
          <p:cNvPr id="50" name="TextBox 49"/>
          <p:cNvSpPr txBox="1"/>
          <p:nvPr/>
        </p:nvSpPr>
        <p:spPr>
          <a:xfrm>
            <a:off x="6653028" y="1612888"/>
            <a:ext cx="2356320" cy="338554"/>
          </a:xfrm>
          <a:prstGeom prst="rect">
            <a:avLst/>
          </a:prstGeom>
          <a:noFill/>
        </p:spPr>
        <p:txBody>
          <a:bodyPr wrap="square" rtlCol="0">
            <a:spAutoFit/>
          </a:bodyPr>
          <a:lstStyle/>
          <a:p>
            <a:r>
              <a:rPr lang="fr-FR" sz="1600" dirty="0" smtClean="0"/>
              <a:t>Trois jeux de données</a:t>
            </a:r>
          </a:p>
        </p:txBody>
      </p:sp>
      <p:sp>
        <p:nvSpPr>
          <p:cNvPr id="51" name="Rounded Rectangle 50"/>
          <p:cNvSpPr/>
          <p:nvPr/>
        </p:nvSpPr>
        <p:spPr>
          <a:xfrm>
            <a:off x="192939" y="1415818"/>
            <a:ext cx="11847356" cy="2104729"/>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TextBox 51"/>
          <p:cNvSpPr txBox="1"/>
          <p:nvPr/>
        </p:nvSpPr>
        <p:spPr>
          <a:xfrm>
            <a:off x="6653028" y="1902987"/>
            <a:ext cx="5337654" cy="861774"/>
          </a:xfrm>
          <a:prstGeom prst="rect">
            <a:avLst/>
          </a:prstGeom>
          <a:noFill/>
        </p:spPr>
        <p:txBody>
          <a:bodyPr wrap="square" rtlCol="0">
            <a:spAutoFit/>
          </a:bodyPr>
          <a:lstStyle/>
          <a:p>
            <a:pPr marL="285750" indent="-285750">
              <a:buFont typeface="Arial" panose="020B0604020202020204" pitchFamily="34" charset="0"/>
              <a:buChar char="•"/>
            </a:pPr>
            <a:r>
              <a:rPr lang="fr-FR" sz="1600" dirty="0" err="1" smtClean="0"/>
              <a:t>sm</a:t>
            </a:r>
            <a:r>
              <a:rPr lang="fr-FR" sz="1600" dirty="0" smtClean="0"/>
              <a:t> écoumène du Canada</a:t>
            </a:r>
          </a:p>
          <a:p>
            <a:pPr marL="285750" indent="-285750">
              <a:buFont typeface="Arial" panose="020B0604020202020204" pitchFamily="34" charset="0"/>
              <a:buChar char="•"/>
            </a:pPr>
            <a:r>
              <a:rPr lang="fr-FR" sz="1600" dirty="0" err="1" smtClean="0"/>
              <a:t>sm</a:t>
            </a:r>
            <a:r>
              <a:rPr lang="fr-FR" sz="1600" dirty="0" smtClean="0"/>
              <a:t> </a:t>
            </a:r>
            <a:r>
              <a:rPr lang="fr-FR" sz="1600" dirty="0"/>
              <a:t>écoumène </a:t>
            </a:r>
            <a:r>
              <a:rPr lang="fr-FR" sz="1600" dirty="0" smtClean="0"/>
              <a:t>des Prairies / centre / ouest canadien</a:t>
            </a:r>
          </a:p>
          <a:p>
            <a:pPr marL="285750" indent="-285750">
              <a:buFont typeface="Arial" panose="020B0604020202020204" pitchFamily="34" charset="0"/>
              <a:buChar char="•"/>
            </a:pPr>
            <a:r>
              <a:rPr lang="fr-FR" sz="1600" dirty="0" err="1" smtClean="0"/>
              <a:t>sm</a:t>
            </a:r>
            <a:r>
              <a:rPr lang="fr-FR" sz="1600" dirty="0" smtClean="0"/>
              <a:t> </a:t>
            </a:r>
            <a:r>
              <a:rPr lang="fr-FR" sz="1600" dirty="0"/>
              <a:t>écoumène </a:t>
            </a:r>
            <a:r>
              <a:rPr lang="fr-FR" sz="1600" dirty="0" smtClean="0"/>
              <a:t>Saint-Laurent  / est canadien</a:t>
            </a:r>
            <a:endParaRPr lang="en-CA" sz="1600" dirty="0"/>
          </a:p>
        </p:txBody>
      </p:sp>
      <p:pic>
        <p:nvPicPr>
          <p:cNvPr id="53" name="Picture 5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9724" y="1785488"/>
            <a:ext cx="2468004" cy="1084703"/>
          </a:xfrm>
          <a:prstGeom prst="rect">
            <a:avLst/>
          </a:prstGeom>
        </p:spPr>
      </p:pic>
      <p:pic>
        <p:nvPicPr>
          <p:cNvPr id="54" name="Picture 5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69624" y="1785488"/>
            <a:ext cx="1331227" cy="1084703"/>
          </a:xfrm>
          <a:prstGeom prst="rect">
            <a:avLst/>
          </a:prstGeom>
        </p:spPr>
      </p:pic>
      <p:pic>
        <p:nvPicPr>
          <p:cNvPr id="55" name="Picture 5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98453" y="1785488"/>
            <a:ext cx="1368551" cy="1084703"/>
          </a:xfrm>
          <a:prstGeom prst="rect">
            <a:avLst/>
          </a:prstGeom>
        </p:spPr>
      </p:pic>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2124" y="1937888"/>
            <a:ext cx="2468004" cy="1084703"/>
          </a:xfrm>
          <a:prstGeom prst="rect">
            <a:avLst/>
          </a:prstGeom>
        </p:spPr>
      </p:pic>
      <p:pic>
        <p:nvPicPr>
          <p:cNvPr id="57" name="Picture 5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22024" y="1937888"/>
            <a:ext cx="1331227" cy="1084703"/>
          </a:xfrm>
          <a:prstGeom prst="rect">
            <a:avLst/>
          </a:prstGeom>
        </p:spPr>
      </p:pic>
      <p:pic>
        <p:nvPicPr>
          <p:cNvPr id="58" name="Picture 5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0853" y="1937888"/>
            <a:ext cx="1368551" cy="1084703"/>
          </a:xfrm>
          <a:prstGeom prst="rect">
            <a:avLst/>
          </a:prstGeom>
        </p:spPr>
      </p:pic>
      <p:sp>
        <p:nvSpPr>
          <p:cNvPr id="59" name="Rectangle 58"/>
          <p:cNvSpPr/>
          <p:nvPr/>
        </p:nvSpPr>
        <p:spPr>
          <a:xfrm>
            <a:off x="6639217" y="2820814"/>
            <a:ext cx="4311373" cy="338554"/>
          </a:xfrm>
          <a:prstGeom prst="rect">
            <a:avLst/>
          </a:prstGeom>
        </p:spPr>
        <p:txBody>
          <a:bodyPr wrap="none">
            <a:spAutoFit/>
          </a:bodyPr>
          <a:lstStyle/>
          <a:p>
            <a:r>
              <a:rPr lang="fr-FR" sz="1600" dirty="0"/>
              <a:t> </a:t>
            </a:r>
            <a:r>
              <a:rPr lang="fr-FR" sz="1600" dirty="0" err="1"/>
              <a:t>geoTiff</a:t>
            </a:r>
            <a:r>
              <a:rPr lang="fr-FR" sz="1600" dirty="0"/>
              <a:t>; avril-août; NAD83; </a:t>
            </a:r>
            <a:r>
              <a:rPr lang="en-CA" sz="1600" dirty="0"/>
              <a:t>18 360 </a:t>
            </a:r>
            <a:r>
              <a:rPr lang="fr-FR" sz="1600" dirty="0" smtClean="0"/>
              <a:t>fichiers</a:t>
            </a:r>
            <a:r>
              <a:rPr lang="fr-FR" sz="1600" dirty="0"/>
              <a:t>; </a:t>
            </a:r>
            <a:r>
              <a:rPr lang="fr-FR" sz="1600" dirty="0" smtClean="0"/>
              <a:t>1.8GB</a:t>
            </a:r>
            <a:endParaRPr lang="en-CA" sz="1600" dirty="0"/>
          </a:p>
        </p:txBody>
      </p:sp>
      <p:sp>
        <p:nvSpPr>
          <p:cNvPr id="60" name="Rectangle 59"/>
          <p:cNvSpPr/>
          <p:nvPr/>
        </p:nvSpPr>
        <p:spPr>
          <a:xfrm>
            <a:off x="769836" y="3012515"/>
            <a:ext cx="1604157" cy="369332"/>
          </a:xfrm>
          <a:prstGeom prst="rect">
            <a:avLst/>
          </a:prstGeom>
        </p:spPr>
        <p:txBody>
          <a:bodyPr wrap="none">
            <a:spAutoFit/>
          </a:bodyPr>
          <a:lstStyle/>
          <a:p>
            <a:r>
              <a:rPr lang="fr-FR" dirty="0" smtClean="0"/>
              <a:t>= 6 080 fichiers</a:t>
            </a:r>
            <a:endParaRPr lang="en-CA" dirty="0"/>
          </a:p>
        </p:txBody>
      </p:sp>
      <p:sp>
        <p:nvSpPr>
          <p:cNvPr id="61" name="Rectangle 60"/>
          <p:cNvSpPr/>
          <p:nvPr/>
        </p:nvSpPr>
        <p:spPr>
          <a:xfrm>
            <a:off x="1065175" y="3217254"/>
            <a:ext cx="1083310" cy="369332"/>
          </a:xfrm>
          <a:prstGeom prst="rect">
            <a:avLst/>
          </a:prstGeom>
        </p:spPr>
        <p:txBody>
          <a:bodyPr wrap="none">
            <a:spAutoFit/>
          </a:bodyPr>
          <a:lstStyle/>
          <a:p>
            <a:r>
              <a:rPr lang="fr-FR" dirty="0"/>
              <a:t>avril-août</a:t>
            </a:r>
            <a:endParaRPr lang="en-CA" dirty="0"/>
          </a:p>
        </p:txBody>
      </p:sp>
      <p:sp>
        <p:nvSpPr>
          <p:cNvPr id="68" name="Oval 67"/>
          <p:cNvSpPr/>
          <p:nvPr/>
        </p:nvSpPr>
        <p:spPr>
          <a:xfrm>
            <a:off x="1373842" y="1043047"/>
            <a:ext cx="355106" cy="3684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a:t>
            </a:r>
            <a:endParaRPr lang="en-CA" dirty="0"/>
          </a:p>
        </p:txBody>
      </p:sp>
      <p:sp>
        <p:nvSpPr>
          <p:cNvPr id="69" name="Oval 68"/>
          <p:cNvSpPr/>
          <p:nvPr/>
        </p:nvSpPr>
        <p:spPr>
          <a:xfrm>
            <a:off x="3715019" y="1043047"/>
            <a:ext cx="355106" cy="3684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endParaRPr lang="en-CA" dirty="0"/>
          </a:p>
        </p:txBody>
      </p:sp>
      <p:sp>
        <p:nvSpPr>
          <p:cNvPr id="70" name="Oval 69"/>
          <p:cNvSpPr/>
          <p:nvPr/>
        </p:nvSpPr>
        <p:spPr>
          <a:xfrm>
            <a:off x="5362510" y="1043047"/>
            <a:ext cx="355106" cy="3684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3</a:t>
            </a:r>
            <a:endParaRPr lang="en-CA" dirty="0"/>
          </a:p>
        </p:txBody>
      </p:sp>
      <p:sp>
        <p:nvSpPr>
          <p:cNvPr id="71" name="Rectangle 70"/>
          <p:cNvSpPr/>
          <p:nvPr/>
        </p:nvSpPr>
        <p:spPr>
          <a:xfrm>
            <a:off x="1130126" y="1434141"/>
            <a:ext cx="883575" cy="369332"/>
          </a:xfrm>
          <a:prstGeom prst="rect">
            <a:avLst/>
          </a:prstGeom>
        </p:spPr>
        <p:txBody>
          <a:bodyPr wrap="none">
            <a:spAutoFit/>
          </a:bodyPr>
          <a:lstStyle/>
          <a:p>
            <a:r>
              <a:rPr lang="fr-FR" dirty="0" smtClean="0"/>
              <a:t>Canada</a:t>
            </a:r>
            <a:endParaRPr lang="en-CA" dirty="0"/>
          </a:p>
        </p:txBody>
      </p:sp>
      <p:sp>
        <p:nvSpPr>
          <p:cNvPr id="72" name="Rectangle 71"/>
          <p:cNvSpPr/>
          <p:nvPr/>
        </p:nvSpPr>
        <p:spPr>
          <a:xfrm>
            <a:off x="3303241" y="1434141"/>
            <a:ext cx="880434" cy="369332"/>
          </a:xfrm>
          <a:prstGeom prst="rect">
            <a:avLst/>
          </a:prstGeom>
        </p:spPr>
        <p:txBody>
          <a:bodyPr wrap="none">
            <a:spAutoFit/>
          </a:bodyPr>
          <a:lstStyle/>
          <a:p>
            <a:r>
              <a:rPr lang="fr-FR" dirty="0" smtClean="0"/>
              <a:t>Prairies</a:t>
            </a:r>
            <a:endParaRPr lang="en-CA" dirty="0"/>
          </a:p>
        </p:txBody>
      </p:sp>
      <p:sp>
        <p:nvSpPr>
          <p:cNvPr id="73" name="Rectangle 72"/>
          <p:cNvSpPr/>
          <p:nvPr/>
        </p:nvSpPr>
        <p:spPr>
          <a:xfrm>
            <a:off x="4698058" y="1434141"/>
            <a:ext cx="1440587" cy="369332"/>
          </a:xfrm>
          <a:prstGeom prst="rect">
            <a:avLst/>
          </a:prstGeom>
        </p:spPr>
        <p:txBody>
          <a:bodyPr wrap="none">
            <a:spAutoFit/>
          </a:bodyPr>
          <a:lstStyle/>
          <a:p>
            <a:r>
              <a:rPr lang="fr-FR" dirty="0" smtClean="0"/>
              <a:t>Saint-Laurent</a:t>
            </a:r>
            <a:endParaRPr lang="en-CA" dirty="0"/>
          </a:p>
        </p:txBody>
      </p:sp>
      <p:pic>
        <p:nvPicPr>
          <p:cNvPr id="2" name="Picture 1"/>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529620" y="3615093"/>
            <a:ext cx="848799" cy="636599"/>
          </a:xfrm>
          <a:prstGeom prst="rect">
            <a:avLst/>
          </a:prstGeom>
        </p:spPr>
      </p:pic>
      <p:pic>
        <p:nvPicPr>
          <p:cNvPr id="74" name="Picture 73"/>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682021" y="3767494"/>
            <a:ext cx="789976" cy="592482"/>
          </a:xfrm>
          <a:prstGeom prst="rect">
            <a:avLst/>
          </a:prstGeom>
        </p:spPr>
      </p:pic>
      <p:pic>
        <p:nvPicPr>
          <p:cNvPr id="5" name="Picture 4"/>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491055" y="4545131"/>
            <a:ext cx="601006" cy="450754"/>
          </a:xfrm>
          <a:prstGeom prst="rect">
            <a:avLst/>
          </a:prstGeom>
        </p:spPr>
      </p:pic>
      <p:pic>
        <p:nvPicPr>
          <p:cNvPr id="7" name="Picture 6"/>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1779129" y="4541614"/>
            <a:ext cx="667096" cy="500322"/>
          </a:xfrm>
          <a:prstGeom prst="rect">
            <a:avLst/>
          </a:prstGeom>
        </p:spPr>
      </p:pic>
      <p:pic>
        <p:nvPicPr>
          <p:cNvPr id="75" name="Picture 74"/>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1563113" y="3647851"/>
            <a:ext cx="729032" cy="546774"/>
          </a:xfrm>
          <a:prstGeom prst="rect">
            <a:avLst/>
          </a:prstGeom>
        </p:spPr>
      </p:pic>
      <p:pic>
        <p:nvPicPr>
          <p:cNvPr id="76" name="Picture 75"/>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1086859" y="4542298"/>
            <a:ext cx="654698" cy="491023"/>
          </a:xfrm>
          <a:prstGeom prst="rect">
            <a:avLst/>
          </a:prstGeom>
        </p:spPr>
      </p:pic>
      <p:pic>
        <p:nvPicPr>
          <p:cNvPr id="78" name="Picture 77"/>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1715514" y="3796341"/>
            <a:ext cx="719866" cy="539900"/>
          </a:xfrm>
          <a:prstGeom prst="rect">
            <a:avLst/>
          </a:prstGeom>
        </p:spPr>
      </p:pic>
      <p:pic>
        <p:nvPicPr>
          <p:cNvPr id="79" name="Picture 78"/>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751045" y="5407734"/>
            <a:ext cx="557235" cy="417926"/>
          </a:xfrm>
          <a:prstGeom prst="rect">
            <a:avLst/>
          </a:prstGeom>
        </p:spPr>
      </p:pic>
      <p:pic>
        <p:nvPicPr>
          <p:cNvPr id="80" name="Picture 79"/>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196078" y="5390665"/>
            <a:ext cx="505833" cy="379375"/>
          </a:xfrm>
          <a:prstGeom prst="rect">
            <a:avLst/>
          </a:prstGeom>
        </p:spPr>
      </p:pic>
      <p:pic>
        <p:nvPicPr>
          <p:cNvPr id="81" name="Picture 80"/>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928667" y="5361414"/>
            <a:ext cx="620664" cy="465498"/>
          </a:xfrm>
          <a:prstGeom prst="rect">
            <a:avLst/>
          </a:prstGeom>
        </p:spPr>
      </p:pic>
      <p:pic>
        <p:nvPicPr>
          <p:cNvPr id="82" name="Picture 81"/>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903445" y="5560134"/>
            <a:ext cx="557235" cy="417926"/>
          </a:xfrm>
          <a:prstGeom prst="rect">
            <a:avLst/>
          </a:prstGeom>
        </p:spPr>
      </p:pic>
      <p:pic>
        <p:nvPicPr>
          <p:cNvPr id="83" name="Picture 82"/>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348478" y="5543065"/>
            <a:ext cx="505833" cy="379375"/>
          </a:xfrm>
          <a:prstGeom prst="rect">
            <a:avLst/>
          </a:prstGeom>
        </p:spPr>
      </p:pic>
      <p:pic>
        <p:nvPicPr>
          <p:cNvPr id="84" name="Picture 83"/>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1081067" y="5513814"/>
            <a:ext cx="620664" cy="465498"/>
          </a:xfrm>
          <a:prstGeom prst="rect">
            <a:avLst/>
          </a:prstGeom>
        </p:spPr>
      </p:pic>
      <p:pic>
        <p:nvPicPr>
          <p:cNvPr id="85" name="Picture 84"/>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2055845" y="5712534"/>
            <a:ext cx="557235" cy="417926"/>
          </a:xfrm>
          <a:prstGeom prst="rect">
            <a:avLst/>
          </a:prstGeom>
        </p:spPr>
      </p:pic>
      <p:pic>
        <p:nvPicPr>
          <p:cNvPr id="86" name="Picture 85"/>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500878" y="5695465"/>
            <a:ext cx="505833" cy="379375"/>
          </a:xfrm>
          <a:prstGeom prst="rect">
            <a:avLst/>
          </a:prstGeom>
        </p:spPr>
      </p:pic>
      <p:pic>
        <p:nvPicPr>
          <p:cNvPr id="87" name="Picture 86"/>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1233467" y="5666214"/>
            <a:ext cx="620664" cy="465498"/>
          </a:xfrm>
          <a:prstGeom prst="rect">
            <a:avLst/>
          </a:prstGeom>
        </p:spPr>
      </p:pic>
      <p:pic>
        <p:nvPicPr>
          <p:cNvPr id="88" name="Picture 87"/>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903445" y="5560134"/>
            <a:ext cx="557235" cy="417926"/>
          </a:xfrm>
          <a:prstGeom prst="rect">
            <a:avLst/>
          </a:prstGeom>
        </p:spPr>
      </p:pic>
      <p:pic>
        <p:nvPicPr>
          <p:cNvPr id="89" name="Picture 88"/>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348478" y="5543065"/>
            <a:ext cx="505833" cy="379375"/>
          </a:xfrm>
          <a:prstGeom prst="rect">
            <a:avLst/>
          </a:prstGeom>
        </p:spPr>
      </p:pic>
      <p:pic>
        <p:nvPicPr>
          <p:cNvPr id="90" name="Picture 89"/>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1081067" y="5513814"/>
            <a:ext cx="620664" cy="465498"/>
          </a:xfrm>
          <a:prstGeom prst="rect">
            <a:avLst/>
          </a:prstGeom>
        </p:spPr>
      </p:pic>
      <p:pic>
        <p:nvPicPr>
          <p:cNvPr id="91" name="Picture 90"/>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2055845" y="5712534"/>
            <a:ext cx="557235" cy="417926"/>
          </a:xfrm>
          <a:prstGeom prst="rect">
            <a:avLst/>
          </a:prstGeom>
        </p:spPr>
      </p:pic>
      <p:pic>
        <p:nvPicPr>
          <p:cNvPr id="92" name="Picture 91"/>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500878" y="5695465"/>
            <a:ext cx="505833" cy="379375"/>
          </a:xfrm>
          <a:prstGeom prst="rect">
            <a:avLst/>
          </a:prstGeom>
        </p:spPr>
      </p:pic>
      <p:pic>
        <p:nvPicPr>
          <p:cNvPr id="93" name="Picture 92"/>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1233467" y="5666214"/>
            <a:ext cx="620664" cy="465498"/>
          </a:xfrm>
          <a:prstGeom prst="rect">
            <a:avLst/>
          </a:prstGeom>
        </p:spPr>
      </p:pic>
      <p:pic>
        <p:nvPicPr>
          <p:cNvPr id="94" name="Picture 93"/>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a:off x="2208245" y="5864934"/>
            <a:ext cx="543468" cy="407601"/>
          </a:xfrm>
          <a:prstGeom prst="rect">
            <a:avLst/>
          </a:prstGeom>
        </p:spPr>
      </p:pic>
      <p:pic>
        <p:nvPicPr>
          <p:cNvPr id="95" name="Picture 94"/>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653278" y="5847865"/>
            <a:ext cx="505833" cy="379375"/>
          </a:xfrm>
          <a:prstGeom prst="rect">
            <a:avLst/>
          </a:prstGeom>
        </p:spPr>
      </p:pic>
      <p:pic>
        <p:nvPicPr>
          <p:cNvPr id="96" name="Picture 95"/>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1385867" y="5818614"/>
            <a:ext cx="527635" cy="395726"/>
          </a:xfrm>
          <a:prstGeom prst="rect">
            <a:avLst/>
          </a:prstGeom>
        </p:spPr>
      </p:pic>
      <p:sp>
        <p:nvSpPr>
          <p:cNvPr id="9" name="7-Point Star 8"/>
          <p:cNvSpPr/>
          <p:nvPr/>
        </p:nvSpPr>
        <p:spPr>
          <a:xfrm>
            <a:off x="9164293" y="182880"/>
            <a:ext cx="3059455" cy="1946562"/>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Python, </a:t>
            </a:r>
            <a:r>
              <a:rPr lang="fr-FR" sz="1400" dirty="0" err="1" smtClean="0"/>
              <a:t>Pycharm</a:t>
            </a:r>
            <a:endParaRPr lang="fr-FR" sz="1400" dirty="0" smtClean="0"/>
          </a:p>
          <a:p>
            <a:pPr algn="ctr"/>
            <a:r>
              <a:rPr lang="fr-FR" sz="1400" b="1" dirty="0" err="1" smtClean="0">
                <a:solidFill>
                  <a:srgbClr val="FF0000"/>
                </a:solidFill>
              </a:rPr>
              <a:t>xarray</a:t>
            </a:r>
            <a:r>
              <a:rPr lang="fr-FR" sz="1400" dirty="0" smtClean="0"/>
              <a:t>, </a:t>
            </a:r>
            <a:r>
              <a:rPr lang="fr-FR" sz="1400" dirty="0" err="1" smtClean="0"/>
              <a:t>rasterio</a:t>
            </a:r>
            <a:r>
              <a:rPr lang="fr-FR" sz="1400" dirty="0" smtClean="0"/>
              <a:t>, pandas, </a:t>
            </a:r>
            <a:r>
              <a:rPr lang="fr-FR" sz="1400" dirty="0" err="1" smtClean="0"/>
              <a:t>scipy</a:t>
            </a:r>
            <a:r>
              <a:rPr lang="fr-FR" sz="1400" dirty="0"/>
              <a:t>, </a:t>
            </a:r>
            <a:r>
              <a:rPr lang="fr-FR" sz="1400" dirty="0" err="1" smtClean="0"/>
              <a:t>matplotlib</a:t>
            </a:r>
            <a:r>
              <a:rPr lang="fr-FR" sz="1400" dirty="0"/>
              <a:t>, </a:t>
            </a:r>
            <a:r>
              <a:rPr lang="fr-FR" sz="1400" dirty="0" err="1" smtClean="0"/>
              <a:t>sklearn</a:t>
            </a:r>
            <a:r>
              <a:rPr lang="fr-FR" sz="1400" dirty="0"/>
              <a:t>, </a:t>
            </a:r>
            <a:r>
              <a:rPr lang="fr-FR" sz="1400" dirty="0" err="1" smtClean="0"/>
              <a:t>statsmodels</a:t>
            </a:r>
            <a:endParaRPr lang="fr-FR" sz="1400" dirty="0" smtClean="0"/>
          </a:p>
        </p:txBody>
      </p:sp>
      <p:sp>
        <p:nvSpPr>
          <p:cNvPr id="97" name="TextBox 96"/>
          <p:cNvSpPr txBox="1"/>
          <p:nvPr/>
        </p:nvSpPr>
        <p:spPr>
          <a:xfrm>
            <a:off x="6315742" y="3613304"/>
            <a:ext cx="2848551" cy="738664"/>
          </a:xfrm>
          <a:prstGeom prst="rect">
            <a:avLst/>
          </a:prstGeom>
          <a:noFill/>
        </p:spPr>
        <p:txBody>
          <a:bodyPr wrap="square" rtlCol="0">
            <a:spAutoFit/>
          </a:bodyPr>
          <a:lstStyle/>
          <a:p>
            <a:r>
              <a:rPr lang="fr-FR" sz="1400" dirty="0" smtClean="0"/>
              <a:t>Pour chaque année 1980-2019 (40)</a:t>
            </a:r>
          </a:p>
          <a:p>
            <a:pPr marL="285750" indent="-285750">
              <a:buFont typeface="Arial" panose="020B0604020202020204" pitchFamily="34" charset="0"/>
              <a:buChar char="•"/>
            </a:pPr>
            <a:r>
              <a:rPr lang="fr-FR" sz="1400" dirty="0" smtClean="0"/>
              <a:t>Raster </a:t>
            </a:r>
            <a:r>
              <a:rPr lang="fr-FR" sz="1400" dirty="0" err="1" smtClean="0"/>
              <a:t>sm</a:t>
            </a:r>
            <a:r>
              <a:rPr lang="fr-FR" sz="1400" dirty="0" smtClean="0"/>
              <a:t> moyen </a:t>
            </a:r>
          </a:p>
          <a:p>
            <a:pPr marL="285750" indent="-285750">
              <a:buFont typeface="Arial" panose="020B0604020202020204" pitchFamily="34" charset="0"/>
              <a:buChar char="•"/>
            </a:pPr>
            <a:r>
              <a:rPr lang="fr-FR" sz="1400" dirty="0" smtClean="0"/>
              <a:t>histogramme </a:t>
            </a:r>
          </a:p>
        </p:txBody>
      </p:sp>
      <p:sp>
        <p:nvSpPr>
          <p:cNvPr id="99" name="TextBox 98"/>
          <p:cNvSpPr txBox="1"/>
          <p:nvPr/>
        </p:nvSpPr>
        <p:spPr>
          <a:xfrm>
            <a:off x="6876056" y="5263284"/>
            <a:ext cx="4129447" cy="1169551"/>
          </a:xfrm>
          <a:prstGeom prst="rect">
            <a:avLst/>
          </a:prstGeom>
          <a:noFill/>
        </p:spPr>
        <p:txBody>
          <a:bodyPr wrap="square" rtlCol="0">
            <a:spAutoFit/>
          </a:bodyPr>
          <a:lstStyle/>
          <a:p>
            <a:r>
              <a:rPr lang="fr-FR" sz="1400" dirty="0"/>
              <a:t>Pour chaque décennie (4)</a:t>
            </a:r>
          </a:p>
          <a:p>
            <a:r>
              <a:rPr lang="fr-FR" sz="1400" dirty="0"/>
              <a:t>1980-89; 1990-99; 2000-09; 2010-19</a:t>
            </a:r>
            <a:endParaRPr lang="fr-FR" sz="1400" dirty="0" smtClean="0"/>
          </a:p>
          <a:p>
            <a:pPr marL="285750" indent="-285750">
              <a:buFont typeface="Arial" panose="020B0604020202020204" pitchFamily="34" charset="0"/>
              <a:buChar char="•"/>
            </a:pPr>
            <a:r>
              <a:rPr lang="fr-FR" sz="1400" dirty="0" smtClean="0"/>
              <a:t>Diagramme en ligne du </a:t>
            </a:r>
            <a:r>
              <a:rPr lang="fr-FR" sz="1400" dirty="0" err="1" smtClean="0"/>
              <a:t>sm</a:t>
            </a:r>
            <a:r>
              <a:rPr lang="fr-FR" sz="1400" dirty="0" smtClean="0"/>
              <a:t> moyen</a:t>
            </a:r>
          </a:p>
          <a:p>
            <a:pPr marL="285750" indent="-285750">
              <a:buFont typeface="Arial" panose="020B0604020202020204" pitchFamily="34" charset="0"/>
              <a:buChar char="•"/>
            </a:pPr>
            <a:r>
              <a:rPr lang="fr-FR" sz="1400" dirty="0"/>
              <a:t>Diagramme en </a:t>
            </a:r>
            <a:r>
              <a:rPr lang="fr-FR" sz="1400" dirty="0" smtClean="0"/>
              <a:t>ligne du </a:t>
            </a:r>
            <a:r>
              <a:rPr lang="fr-FR" sz="1400" dirty="0" err="1" smtClean="0"/>
              <a:t>sm</a:t>
            </a:r>
            <a:r>
              <a:rPr lang="fr-FR" sz="1400" dirty="0" smtClean="0"/>
              <a:t> min, max, </a:t>
            </a:r>
            <a:r>
              <a:rPr lang="fr-FR" sz="1400" dirty="0" err="1" smtClean="0"/>
              <a:t>moy</a:t>
            </a:r>
            <a:r>
              <a:rPr lang="fr-FR" sz="1400" dirty="0" smtClean="0"/>
              <a:t>, </a:t>
            </a:r>
            <a:r>
              <a:rPr lang="fr-FR" sz="1400" dirty="0" err="1" smtClean="0"/>
              <a:t>std</a:t>
            </a:r>
            <a:r>
              <a:rPr lang="fr-FR" sz="1400" dirty="0" smtClean="0"/>
              <a:t> </a:t>
            </a:r>
            <a:r>
              <a:rPr lang="fr-FR" sz="1400" dirty="0" err="1" smtClean="0"/>
              <a:t>dev</a:t>
            </a:r>
            <a:endParaRPr lang="fr-FR" sz="1400" dirty="0" smtClean="0"/>
          </a:p>
          <a:p>
            <a:pPr marL="285750" indent="-285750">
              <a:buFont typeface="Arial" panose="020B0604020202020204" pitchFamily="34" charset="0"/>
              <a:buChar char="•"/>
            </a:pPr>
            <a:r>
              <a:rPr lang="fr-FR" sz="1400" dirty="0" smtClean="0"/>
              <a:t>Diagramme en ligne du nombre de pixel / raster</a:t>
            </a:r>
            <a:endParaRPr lang="en-CA" sz="1400" dirty="0"/>
          </a:p>
        </p:txBody>
      </p:sp>
      <p:pic>
        <p:nvPicPr>
          <p:cNvPr id="101" name="Picture 100"/>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2925223" y="3607255"/>
            <a:ext cx="712045" cy="534034"/>
          </a:xfrm>
          <a:prstGeom prst="rect">
            <a:avLst/>
          </a:prstGeom>
        </p:spPr>
      </p:pic>
      <p:pic>
        <p:nvPicPr>
          <p:cNvPr id="103" name="Picture 102"/>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3760740" y="3626307"/>
            <a:ext cx="686643" cy="514982"/>
          </a:xfrm>
          <a:prstGeom prst="rect">
            <a:avLst/>
          </a:prstGeom>
        </p:spPr>
      </p:pic>
      <p:pic>
        <p:nvPicPr>
          <p:cNvPr id="104" name="Picture 103"/>
          <p:cNvPicPr>
            <a:picLocks noChangeAspect="1"/>
          </p:cNvPicPr>
          <p:nvPr/>
        </p:nvPicPr>
        <p:blipFill>
          <a:blip r:embed="rId26" cstate="hqprint">
            <a:extLst>
              <a:ext uri="{28A0092B-C50C-407E-A947-70E740481C1C}">
                <a14:useLocalDpi xmlns:a14="http://schemas.microsoft.com/office/drawing/2010/main" val="0"/>
              </a:ext>
            </a:extLst>
          </a:blip>
          <a:stretch>
            <a:fillRect/>
          </a:stretch>
        </p:blipFill>
        <p:spPr>
          <a:xfrm>
            <a:off x="3077623" y="3759655"/>
            <a:ext cx="737448" cy="553086"/>
          </a:xfrm>
          <a:prstGeom prst="rect">
            <a:avLst/>
          </a:prstGeom>
        </p:spPr>
      </p:pic>
      <p:pic>
        <p:nvPicPr>
          <p:cNvPr id="105" name="Picture 104"/>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3913140" y="3778707"/>
            <a:ext cx="686643" cy="514982"/>
          </a:xfrm>
          <a:prstGeom prst="rect">
            <a:avLst/>
          </a:prstGeom>
        </p:spPr>
      </p:pic>
      <p:pic>
        <p:nvPicPr>
          <p:cNvPr id="106" name="Picture 105"/>
          <p:cNvPicPr>
            <a:picLocks noChangeAspect="1"/>
          </p:cNvPicPr>
          <p:nvPr/>
        </p:nvPicPr>
        <p:blipFill>
          <a:blip r:embed="rId27" cstate="hqprint">
            <a:extLst>
              <a:ext uri="{28A0092B-C50C-407E-A947-70E740481C1C}">
                <a14:useLocalDpi xmlns:a14="http://schemas.microsoft.com/office/drawing/2010/main" val="0"/>
              </a:ext>
            </a:extLst>
          </a:blip>
          <a:stretch>
            <a:fillRect/>
          </a:stretch>
        </p:blipFill>
        <p:spPr>
          <a:xfrm>
            <a:off x="5422411" y="3665905"/>
            <a:ext cx="577968" cy="433476"/>
          </a:xfrm>
          <a:prstGeom prst="rect">
            <a:avLst/>
          </a:prstGeom>
        </p:spPr>
      </p:pic>
      <p:pic>
        <p:nvPicPr>
          <p:cNvPr id="107" name="Picture 106"/>
          <p:cNvPicPr>
            <a:picLocks noChangeAspect="1"/>
          </p:cNvPicPr>
          <p:nvPr/>
        </p:nvPicPr>
        <p:blipFill>
          <a:blip r:embed="rId28" cstate="hqprint">
            <a:extLst>
              <a:ext uri="{28A0092B-C50C-407E-A947-70E740481C1C}">
                <a14:useLocalDpi xmlns:a14="http://schemas.microsoft.com/office/drawing/2010/main" val="0"/>
              </a:ext>
            </a:extLst>
          </a:blip>
          <a:stretch>
            <a:fillRect/>
          </a:stretch>
        </p:blipFill>
        <p:spPr>
          <a:xfrm>
            <a:off x="4799297" y="3645242"/>
            <a:ext cx="590826" cy="443120"/>
          </a:xfrm>
          <a:prstGeom prst="rect">
            <a:avLst/>
          </a:prstGeom>
        </p:spPr>
      </p:pic>
      <p:pic>
        <p:nvPicPr>
          <p:cNvPr id="108" name="Picture 107"/>
          <p:cNvPicPr>
            <a:picLocks noChangeAspect="1"/>
          </p:cNvPicPr>
          <p:nvPr/>
        </p:nvPicPr>
        <p:blipFill>
          <a:blip r:embed="rId29" cstate="hqprint">
            <a:extLst>
              <a:ext uri="{28A0092B-C50C-407E-A947-70E740481C1C}">
                <a14:useLocalDpi xmlns:a14="http://schemas.microsoft.com/office/drawing/2010/main" val="0"/>
              </a:ext>
            </a:extLst>
          </a:blip>
          <a:stretch>
            <a:fillRect/>
          </a:stretch>
        </p:blipFill>
        <p:spPr>
          <a:xfrm>
            <a:off x="5574811" y="3818304"/>
            <a:ext cx="635238" cy="476429"/>
          </a:xfrm>
          <a:prstGeom prst="rect">
            <a:avLst/>
          </a:prstGeom>
        </p:spPr>
      </p:pic>
      <p:pic>
        <p:nvPicPr>
          <p:cNvPr id="109" name="Picture 108"/>
          <p:cNvPicPr>
            <a:picLocks noChangeAspect="1"/>
          </p:cNvPicPr>
          <p:nvPr/>
        </p:nvPicPr>
        <p:blipFill>
          <a:blip r:embed="rId30" cstate="hqprint">
            <a:extLst>
              <a:ext uri="{28A0092B-C50C-407E-A947-70E740481C1C}">
                <a14:useLocalDpi xmlns:a14="http://schemas.microsoft.com/office/drawing/2010/main" val="0"/>
              </a:ext>
            </a:extLst>
          </a:blip>
          <a:stretch>
            <a:fillRect/>
          </a:stretch>
        </p:blipFill>
        <p:spPr>
          <a:xfrm>
            <a:off x="4951696" y="3797641"/>
            <a:ext cx="623113" cy="467335"/>
          </a:xfrm>
          <a:prstGeom prst="rect">
            <a:avLst/>
          </a:prstGeom>
        </p:spPr>
      </p:pic>
      <p:pic>
        <p:nvPicPr>
          <p:cNvPr id="110" name="Picture 109"/>
          <p:cNvPicPr>
            <a:picLocks noChangeAspect="1"/>
          </p:cNvPicPr>
          <p:nvPr/>
        </p:nvPicPr>
        <p:blipFill>
          <a:blip r:embed="rId31" cstate="hqprint">
            <a:extLst>
              <a:ext uri="{28A0092B-C50C-407E-A947-70E740481C1C}">
                <a14:useLocalDpi xmlns:a14="http://schemas.microsoft.com/office/drawing/2010/main" val="0"/>
              </a:ext>
            </a:extLst>
          </a:blip>
          <a:stretch>
            <a:fillRect/>
          </a:stretch>
        </p:blipFill>
        <p:spPr>
          <a:xfrm>
            <a:off x="4594878" y="5407734"/>
            <a:ext cx="598855" cy="449141"/>
          </a:xfrm>
          <a:prstGeom prst="rect">
            <a:avLst/>
          </a:prstGeom>
        </p:spPr>
      </p:pic>
      <p:pic>
        <p:nvPicPr>
          <p:cNvPr id="111" name="Picture 110"/>
          <p:cNvPicPr>
            <a:picLocks noChangeAspect="1"/>
          </p:cNvPicPr>
          <p:nvPr/>
        </p:nvPicPr>
        <p:blipFill>
          <a:blip r:embed="rId32" cstate="hqprint">
            <a:extLst>
              <a:ext uri="{28A0092B-C50C-407E-A947-70E740481C1C}">
                <a14:useLocalDpi xmlns:a14="http://schemas.microsoft.com/office/drawing/2010/main" val="0"/>
              </a:ext>
            </a:extLst>
          </a:blip>
          <a:stretch>
            <a:fillRect/>
          </a:stretch>
        </p:blipFill>
        <p:spPr>
          <a:xfrm>
            <a:off x="5162475" y="5436766"/>
            <a:ext cx="555141" cy="416356"/>
          </a:xfrm>
          <a:prstGeom prst="rect">
            <a:avLst/>
          </a:prstGeom>
        </p:spPr>
      </p:pic>
      <p:pic>
        <p:nvPicPr>
          <p:cNvPr id="112" name="Picture 111"/>
          <p:cNvPicPr>
            <a:picLocks noChangeAspect="1"/>
          </p:cNvPicPr>
          <p:nvPr/>
        </p:nvPicPr>
        <p:blipFill>
          <a:blip r:embed="rId33" cstate="hqprint">
            <a:extLst>
              <a:ext uri="{28A0092B-C50C-407E-A947-70E740481C1C}">
                <a14:useLocalDpi xmlns:a14="http://schemas.microsoft.com/office/drawing/2010/main" val="0"/>
              </a:ext>
            </a:extLst>
          </a:blip>
          <a:stretch>
            <a:fillRect/>
          </a:stretch>
        </p:blipFill>
        <p:spPr>
          <a:xfrm>
            <a:off x="5715529" y="5430986"/>
            <a:ext cx="590826" cy="443120"/>
          </a:xfrm>
          <a:prstGeom prst="rect">
            <a:avLst/>
          </a:prstGeom>
        </p:spPr>
      </p:pic>
      <p:pic>
        <p:nvPicPr>
          <p:cNvPr id="113" name="Picture 112"/>
          <p:cNvPicPr>
            <a:picLocks noChangeAspect="1"/>
          </p:cNvPicPr>
          <p:nvPr/>
        </p:nvPicPr>
        <p:blipFill>
          <a:blip r:embed="rId31" cstate="hqprint">
            <a:extLst>
              <a:ext uri="{28A0092B-C50C-407E-A947-70E740481C1C}">
                <a14:useLocalDpi xmlns:a14="http://schemas.microsoft.com/office/drawing/2010/main" val="0"/>
              </a:ext>
            </a:extLst>
          </a:blip>
          <a:stretch>
            <a:fillRect/>
          </a:stretch>
        </p:blipFill>
        <p:spPr>
          <a:xfrm>
            <a:off x="4747278" y="5560134"/>
            <a:ext cx="598855" cy="449141"/>
          </a:xfrm>
          <a:prstGeom prst="rect">
            <a:avLst/>
          </a:prstGeom>
        </p:spPr>
      </p:pic>
      <p:pic>
        <p:nvPicPr>
          <p:cNvPr id="114" name="Picture 113"/>
          <p:cNvPicPr>
            <a:picLocks noChangeAspect="1"/>
          </p:cNvPicPr>
          <p:nvPr/>
        </p:nvPicPr>
        <p:blipFill>
          <a:blip r:embed="rId32" cstate="hqprint">
            <a:extLst>
              <a:ext uri="{28A0092B-C50C-407E-A947-70E740481C1C}">
                <a14:useLocalDpi xmlns:a14="http://schemas.microsoft.com/office/drawing/2010/main" val="0"/>
              </a:ext>
            </a:extLst>
          </a:blip>
          <a:stretch>
            <a:fillRect/>
          </a:stretch>
        </p:blipFill>
        <p:spPr>
          <a:xfrm>
            <a:off x="5314875" y="5589166"/>
            <a:ext cx="555141" cy="416356"/>
          </a:xfrm>
          <a:prstGeom prst="rect">
            <a:avLst/>
          </a:prstGeom>
        </p:spPr>
      </p:pic>
      <p:pic>
        <p:nvPicPr>
          <p:cNvPr id="115" name="Picture 114"/>
          <p:cNvPicPr>
            <a:picLocks noChangeAspect="1"/>
          </p:cNvPicPr>
          <p:nvPr/>
        </p:nvPicPr>
        <p:blipFill>
          <a:blip r:embed="rId33" cstate="hqprint">
            <a:extLst>
              <a:ext uri="{28A0092B-C50C-407E-A947-70E740481C1C}">
                <a14:useLocalDpi xmlns:a14="http://schemas.microsoft.com/office/drawing/2010/main" val="0"/>
              </a:ext>
            </a:extLst>
          </a:blip>
          <a:stretch>
            <a:fillRect/>
          </a:stretch>
        </p:blipFill>
        <p:spPr>
          <a:xfrm>
            <a:off x="5867929" y="5583386"/>
            <a:ext cx="590826" cy="443120"/>
          </a:xfrm>
          <a:prstGeom prst="rect">
            <a:avLst/>
          </a:prstGeom>
        </p:spPr>
      </p:pic>
      <p:pic>
        <p:nvPicPr>
          <p:cNvPr id="116" name="Picture 115"/>
          <p:cNvPicPr>
            <a:picLocks noChangeAspect="1"/>
          </p:cNvPicPr>
          <p:nvPr/>
        </p:nvPicPr>
        <p:blipFill>
          <a:blip r:embed="rId31" cstate="hqprint">
            <a:extLst>
              <a:ext uri="{28A0092B-C50C-407E-A947-70E740481C1C}">
                <a14:useLocalDpi xmlns:a14="http://schemas.microsoft.com/office/drawing/2010/main" val="0"/>
              </a:ext>
            </a:extLst>
          </a:blip>
          <a:stretch>
            <a:fillRect/>
          </a:stretch>
        </p:blipFill>
        <p:spPr>
          <a:xfrm>
            <a:off x="4899678" y="5712534"/>
            <a:ext cx="598855" cy="449141"/>
          </a:xfrm>
          <a:prstGeom prst="rect">
            <a:avLst/>
          </a:prstGeom>
        </p:spPr>
      </p:pic>
      <p:pic>
        <p:nvPicPr>
          <p:cNvPr id="117" name="Picture 116"/>
          <p:cNvPicPr>
            <a:picLocks noChangeAspect="1"/>
          </p:cNvPicPr>
          <p:nvPr/>
        </p:nvPicPr>
        <p:blipFill>
          <a:blip r:embed="rId32" cstate="hqprint">
            <a:extLst>
              <a:ext uri="{28A0092B-C50C-407E-A947-70E740481C1C}">
                <a14:useLocalDpi xmlns:a14="http://schemas.microsoft.com/office/drawing/2010/main" val="0"/>
              </a:ext>
            </a:extLst>
          </a:blip>
          <a:stretch>
            <a:fillRect/>
          </a:stretch>
        </p:blipFill>
        <p:spPr>
          <a:xfrm>
            <a:off x="5467275" y="5741566"/>
            <a:ext cx="555141" cy="416356"/>
          </a:xfrm>
          <a:prstGeom prst="rect">
            <a:avLst/>
          </a:prstGeom>
        </p:spPr>
      </p:pic>
      <p:pic>
        <p:nvPicPr>
          <p:cNvPr id="118" name="Picture 117"/>
          <p:cNvPicPr>
            <a:picLocks noChangeAspect="1"/>
          </p:cNvPicPr>
          <p:nvPr/>
        </p:nvPicPr>
        <p:blipFill>
          <a:blip r:embed="rId33" cstate="hqprint">
            <a:extLst>
              <a:ext uri="{28A0092B-C50C-407E-A947-70E740481C1C}">
                <a14:useLocalDpi xmlns:a14="http://schemas.microsoft.com/office/drawing/2010/main" val="0"/>
              </a:ext>
            </a:extLst>
          </a:blip>
          <a:stretch>
            <a:fillRect/>
          </a:stretch>
        </p:blipFill>
        <p:spPr>
          <a:xfrm>
            <a:off x="6020329" y="5735786"/>
            <a:ext cx="590826" cy="443120"/>
          </a:xfrm>
          <a:prstGeom prst="rect">
            <a:avLst/>
          </a:prstGeom>
        </p:spPr>
      </p:pic>
      <p:pic>
        <p:nvPicPr>
          <p:cNvPr id="119" name="Picture 118"/>
          <p:cNvPicPr>
            <a:picLocks noChangeAspect="1"/>
          </p:cNvPicPr>
          <p:nvPr/>
        </p:nvPicPr>
        <p:blipFill>
          <a:blip r:embed="rId31" cstate="hqprint">
            <a:extLst>
              <a:ext uri="{28A0092B-C50C-407E-A947-70E740481C1C}">
                <a14:useLocalDpi xmlns:a14="http://schemas.microsoft.com/office/drawing/2010/main" val="0"/>
              </a:ext>
            </a:extLst>
          </a:blip>
          <a:stretch>
            <a:fillRect/>
          </a:stretch>
        </p:blipFill>
        <p:spPr>
          <a:xfrm>
            <a:off x="5052078" y="5864934"/>
            <a:ext cx="598855" cy="449141"/>
          </a:xfrm>
          <a:prstGeom prst="rect">
            <a:avLst/>
          </a:prstGeom>
        </p:spPr>
      </p:pic>
      <p:pic>
        <p:nvPicPr>
          <p:cNvPr id="120" name="Picture 119"/>
          <p:cNvPicPr>
            <a:picLocks noChangeAspect="1"/>
          </p:cNvPicPr>
          <p:nvPr/>
        </p:nvPicPr>
        <p:blipFill>
          <a:blip r:embed="rId32" cstate="hqprint">
            <a:extLst>
              <a:ext uri="{28A0092B-C50C-407E-A947-70E740481C1C}">
                <a14:useLocalDpi xmlns:a14="http://schemas.microsoft.com/office/drawing/2010/main" val="0"/>
              </a:ext>
            </a:extLst>
          </a:blip>
          <a:stretch>
            <a:fillRect/>
          </a:stretch>
        </p:blipFill>
        <p:spPr>
          <a:xfrm>
            <a:off x="5619675" y="5893966"/>
            <a:ext cx="555141" cy="416356"/>
          </a:xfrm>
          <a:prstGeom prst="rect">
            <a:avLst/>
          </a:prstGeom>
        </p:spPr>
      </p:pic>
      <p:pic>
        <p:nvPicPr>
          <p:cNvPr id="121" name="Picture 120"/>
          <p:cNvPicPr>
            <a:picLocks noChangeAspect="1"/>
          </p:cNvPicPr>
          <p:nvPr/>
        </p:nvPicPr>
        <p:blipFill>
          <a:blip r:embed="rId33" cstate="hqprint">
            <a:extLst>
              <a:ext uri="{28A0092B-C50C-407E-A947-70E740481C1C}">
                <a14:useLocalDpi xmlns:a14="http://schemas.microsoft.com/office/drawing/2010/main" val="0"/>
              </a:ext>
            </a:extLst>
          </a:blip>
          <a:stretch>
            <a:fillRect/>
          </a:stretch>
        </p:blipFill>
        <p:spPr>
          <a:xfrm>
            <a:off x="6172729" y="5888186"/>
            <a:ext cx="590826" cy="443120"/>
          </a:xfrm>
          <a:prstGeom prst="rect">
            <a:avLst/>
          </a:prstGeom>
        </p:spPr>
      </p:pic>
      <p:pic>
        <p:nvPicPr>
          <p:cNvPr id="122" name="Picture 121"/>
          <p:cNvPicPr>
            <a:picLocks noChangeAspect="1"/>
          </p:cNvPicPr>
          <p:nvPr/>
        </p:nvPicPr>
        <p:blipFill>
          <a:blip r:embed="rId34" cstate="hqprint">
            <a:extLst>
              <a:ext uri="{28A0092B-C50C-407E-A947-70E740481C1C}">
                <a14:useLocalDpi xmlns:a14="http://schemas.microsoft.com/office/drawing/2010/main" val="0"/>
              </a:ext>
            </a:extLst>
          </a:blip>
          <a:stretch>
            <a:fillRect/>
          </a:stretch>
        </p:blipFill>
        <p:spPr>
          <a:xfrm>
            <a:off x="2756834" y="5417653"/>
            <a:ext cx="489401" cy="367051"/>
          </a:xfrm>
          <a:prstGeom prst="rect">
            <a:avLst/>
          </a:prstGeom>
        </p:spPr>
      </p:pic>
      <p:pic>
        <p:nvPicPr>
          <p:cNvPr id="123" name="Picture 122"/>
          <p:cNvPicPr>
            <a:picLocks noChangeAspect="1"/>
          </p:cNvPicPr>
          <p:nvPr/>
        </p:nvPicPr>
        <p:blipFill>
          <a:blip r:embed="rId35" cstate="hqprint">
            <a:extLst>
              <a:ext uri="{28A0092B-C50C-407E-A947-70E740481C1C}">
                <a14:useLocalDpi xmlns:a14="http://schemas.microsoft.com/office/drawing/2010/main" val="0"/>
              </a:ext>
            </a:extLst>
          </a:blip>
          <a:stretch>
            <a:fillRect/>
          </a:stretch>
        </p:blipFill>
        <p:spPr>
          <a:xfrm>
            <a:off x="3292867" y="5430097"/>
            <a:ext cx="451843" cy="338883"/>
          </a:xfrm>
          <a:prstGeom prst="rect">
            <a:avLst/>
          </a:prstGeom>
        </p:spPr>
      </p:pic>
      <p:pic>
        <p:nvPicPr>
          <p:cNvPr id="124" name="Picture 123"/>
          <p:cNvPicPr>
            <a:picLocks noChangeAspect="1"/>
          </p:cNvPicPr>
          <p:nvPr/>
        </p:nvPicPr>
        <p:blipFill>
          <a:blip r:embed="rId36" cstate="hqprint">
            <a:extLst>
              <a:ext uri="{28A0092B-C50C-407E-A947-70E740481C1C}">
                <a14:useLocalDpi xmlns:a14="http://schemas.microsoft.com/office/drawing/2010/main" val="0"/>
              </a:ext>
            </a:extLst>
          </a:blip>
          <a:stretch>
            <a:fillRect/>
          </a:stretch>
        </p:blipFill>
        <p:spPr>
          <a:xfrm>
            <a:off x="3771453" y="5433531"/>
            <a:ext cx="468232" cy="351174"/>
          </a:xfrm>
          <a:prstGeom prst="rect">
            <a:avLst/>
          </a:prstGeom>
        </p:spPr>
      </p:pic>
      <p:pic>
        <p:nvPicPr>
          <p:cNvPr id="125" name="Picture 124"/>
          <p:cNvPicPr>
            <a:picLocks noChangeAspect="1"/>
          </p:cNvPicPr>
          <p:nvPr/>
        </p:nvPicPr>
        <p:blipFill>
          <a:blip r:embed="rId34" cstate="hqprint">
            <a:extLst>
              <a:ext uri="{28A0092B-C50C-407E-A947-70E740481C1C}">
                <a14:useLocalDpi xmlns:a14="http://schemas.microsoft.com/office/drawing/2010/main" val="0"/>
              </a:ext>
            </a:extLst>
          </a:blip>
          <a:stretch>
            <a:fillRect/>
          </a:stretch>
        </p:blipFill>
        <p:spPr>
          <a:xfrm>
            <a:off x="2909234" y="5570053"/>
            <a:ext cx="489401" cy="367051"/>
          </a:xfrm>
          <a:prstGeom prst="rect">
            <a:avLst/>
          </a:prstGeom>
        </p:spPr>
      </p:pic>
      <p:pic>
        <p:nvPicPr>
          <p:cNvPr id="126" name="Picture 125"/>
          <p:cNvPicPr>
            <a:picLocks noChangeAspect="1"/>
          </p:cNvPicPr>
          <p:nvPr/>
        </p:nvPicPr>
        <p:blipFill>
          <a:blip r:embed="rId35" cstate="hqprint">
            <a:extLst>
              <a:ext uri="{28A0092B-C50C-407E-A947-70E740481C1C}">
                <a14:useLocalDpi xmlns:a14="http://schemas.microsoft.com/office/drawing/2010/main" val="0"/>
              </a:ext>
            </a:extLst>
          </a:blip>
          <a:stretch>
            <a:fillRect/>
          </a:stretch>
        </p:blipFill>
        <p:spPr>
          <a:xfrm>
            <a:off x="3445267" y="5582497"/>
            <a:ext cx="451843" cy="338883"/>
          </a:xfrm>
          <a:prstGeom prst="rect">
            <a:avLst/>
          </a:prstGeom>
        </p:spPr>
      </p:pic>
      <p:pic>
        <p:nvPicPr>
          <p:cNvPr id="127" name="Picture 126"/>
          <p:cNvPicPr>
            <a:picLocks noChangeAspect="1"/>
          </p:cNvPicPr>
          <p:nvPr/>
        </p:nvPicPr>
        <p:blipFill>
          <a:blip r:embed="rId36" cstate="hqprint">
            <a:extLst>
              <a:ext uri="{28A0092B-C50C-407E-A947-70E740481C1C}">
                <a14:useLocalDpi xmlns:a14="http://schemas.microsoft.com/office/drawing/2010/main" val="0"/>
              </a:ext>
            </a:extLst>
          </a:blip>
          <a:stretch>
            <a:fillRect/>
          </a:stretch>
        </p:blipFill>
        <p:spPr>
          <a:xfrm>
            <a:off x="3923853" y="5585931"/>
            <a:ext cx="468232" cy="351174"/>
          </a:xfrm>
          <a:prstGeom prst="rect">
            <a:avLst/>
          </a:prstGeom>
        </p:spPr>
      </p:pic>
      <p:pic>
        <p:nvPicPr>
          <p:cNvPr id="128" name="Picture 127"/>
          <p:cNvPicPr>
            <a:picLocks noChangeAspect="1"/>
          </p:cNvPicPr>
          <p:nvPr/>
        </p:nvPicPr>
        <p:blipFill>
          <a:blip r:embed="rId34" cstate="hqprint">
            <a:extLst>
              <a:ext uri="{28A0092B-C50C-407E-A947-70E740481C1C}">
                <a14:useLocalDpi xmlns:a14="http://schemas.microsoft.com/office/drawing/2010/main" val="0"/>
              </a:ext>
            </a:extLst>
          </a:blip>
          <a:stretch>
            <a:fillRect/>
          </a:stretch>
        </p:blipFill>
        <p:spPr>
          <a:xfrm>
            <a:off x="3061634" y="5722453"/>
            <a:ext cx="489401" cy="367051"/>
          </a:xfrm>
          <a:prstGeom prst="rect">
            <a:avLst/>
          </a:prstGeom>
        </p:spPr>
      </p:pic>
      <p:pic>
        <p:nvPicPr>
          <p:cNvPr id="129" name="Picture 128"/>
          <p:cNvPicPr>
            <a:picLocks noChangeAspect="1"/>
          </p:cNvPicPr>
          <p:nvPr/>
        </p:nvPicPr>
        <p:blipFill>
          <a:blip r:embed="rId35" cstate="hqprint">
            <a:extLst>
              <a:ext uri="{28A0092B-C50C-407E-A947-70E740481C1C}">
                <a14:useLocalDpi xmlns:a14="http://schemas.microsoft.com/office/drawing/2010/main" val="0"/>
              </a:ext>
            </a:extLst>
          </a:blip>
          <a:stretch>
            <a:fillRect/>
          </a:stretch>
        </p:blipFill>
        <p:spPr>
          <a:xfrm>
            <a:off x="3597667" y="5734897"/>
            <a:ext cx="451843" cy="338883"/>
          </a:xfrm>
          <a:prstGeom prst="rect">
            <a:avLst/>
          </a:prstGeom>
        </p:spPr>
      </p:pic>
      <p:pic>
        <p:nvPicPr>
          <p:cNvPr id="130" name="Picture 129"/>
          <p:cNvPicPr>
            <a:picLocks noChangeAspect="1"/>
          </p:cNvPicPr>
          <p:nvPr/>
        </p:nvPicPr>
        <p:blipFill>
          <a:blip r:embed="rId36" cstate="hqprint">
            <a:extLst>
              <a:ext uri="{28A0092B-C50C-407E-A947-70E740481C1C}">
                <a14:useLocalDpi xmlns:a14="http://schemas.microsoft.com/office/drawing/2010/main" val="0"/>
              </a:ext>
            </a:extLst>
          </a:blip>
          <a:stretch>
            <a:fillRect/>
          </a:stretch>
        </p:blipFill>
        <p:spPr>
          <a:xfrm>
            <a:off x="4076253" y="5738331"/>
            <a:ext cx="468232" cy="351174"/>
          </a:xfrm>
          <a:prstGeom prst="rect">
            <a:avLst/>
          </a:prstGeom>
        </p:spPr>
      </p:pic>
      <p:pic>
        <p:nvPicPr>
          <p:cNvPr id="131" name="Picture 130"/>
          <p:cNvPicPr>
            <a:picLocks noChangeAspect="1"/>
          </p:cNvPicPr>
          <p:nvPr/>
        </p:nvPicPr>
        <p:blipFill>
          <a:blip r:embed="rId34" cstate="hqprint">
            <a:extLst>
              <a:ext uri="{28A0092B-C50C-407E-A947-70E740481C1C}">
                <a14:useLocalDpi xmlns:a14="http://schemas.microsoft.com/office/drawing/2010/main" val="0"/>
              </a:ext>
            </a:extLst>
          </a:blip>
          <a:stretch>
            <a:fillRect/>
          </a:stretch>
        </p:blipFill>
        <p:spPr>
          <a:xfrm>
            <a:off x="3214034" y="5874853"/>
            <a:ext cx="489401" cy="367051"/>
          </a:xfrm>
          <a:prstGeom prst="rect">
            <a:avLst/>
          </a:prstGeom>
        </p:spPr>
      </p:pic>
      <p:pic>
        <p:nvPicPr>
          <p:cNvPr id="132" name="Picture 131"/>
          <p:cNvPicPr>
            <a:picLocks noChangeAspect="1"/>
          </p:cNvPicPr>
          <p:nvPr/>
        </p:nvPicPr>
        <p:blipFill>
          <a:blip r:embed="rId35" cstate="hqprint">
            <a:extLst>
              <a:ext uri="{28A0092B-C50C-407E-A947-70E740481C1C}">
                <a14:useLocalDpi xmlns:a14="http://schemas.microsoft.com/office/drawing/2010/main" val="0"/>
              </a:ext>
            </a:extLst>
          </a:blip>
          <a:stretch>
            <a:fillRect/>
          </a:stretch>
        </p:blipFill>
        <p:spPr>
          <a:xfrm>
            <a:off x="3750067" y="5887297"/>
            <a:ext cx="451843" cy="338883"/>
          </a:xfrm>
          <a:prstGeom prst="rect">
            <a:avLst/>
          </a:prstGeom>
        </p:spPr>
      </p:pic>
      <p:pic>
        <p:nvPicPr>
          <p:cNvPr id="133" name="Picture 132"/>
          <p:cNvPicPr>
            <a:picLocks noChangeAspect="1"/>
          </p:cNvPicPr>
          <p:nvPr/>
        </p:nvPicPr>
        <p:blipFill>
          <a:blip r:embed="rId36" cstate="hqprint">
            <a:extLst>
              <a:ext uri="{28A0092B-C50C-407E-A947-70E740481C1C}">
                <a14:useLocalDpi xmlns:a14="http://schemas.microsoft.com/office/drawing/2010/main" val="0"/>
              </a:ext>
            </a:extLst>
          </a:blip>
          <a:stretch>
            <a:fillRect/>
          </a:stretch>
        </p:blipFill>
        <p:spPr>
          <a:xfrm>
            <a:off x="4228653" y="5890731"/>
            <a:ext cx="468232" cy="351174"/>
          </a:xfrm>
          <a:prstGeom prst="rect">
            <a:avLst/>
          </a:prstGeom>
        </p:spPr>
      </p:pic>
      <p:pic>
        <p:nvPicPr>
          <p:cNvPr id="134" name="Picture 133"/>
          <p:cNvPicPr>
            <a:picLocks noChangeAspect="1"/>
          </p:cNvPicPr>
          <p:nvPr/>
        </p:nvPicPr>
        <p:blipFill>
          <a:blip r:embed="rId37" cstate="hqprint">
            <a:extLst>
              <a:ext uri="{28A0092B-C50C-407E-A947-70E740481C1C}">
                <a14:useLocalDpi xmlns:a14="http://schemas.microsoft.com/office/drawing/2010/main" val="0"/>
              </a:ext>
            </a:extLst>
          </a:blip>
          <a:stretch>
            <a:fillRect/>
          </a:stretch>
        </p:blipFill>
        <p:spPr>
          <a:xfrm>
            <a:off x="2741526" y="4540751"/>
            <a:ext cx="648690" cy="486518"/>
          </a:xfrm>
          <a:prstGeom prst="rect">
            <a:avLst/>
          </a:prstGeom>
        </p:spPr>
      </p:pic>
      <p:pic>
        <p:nvPicPr>
          <p:cNvPr id="135" name="Picture 134"/>
          <p:cNvPicPr>
            <a:picLocks noChangeAspect="1"/>
          </p:cNvPicPr>
          <p:nvPr/>
        </p:nvPicPr>
        <p:blipFill>
          <a:blip r:embed="rId38" cstate="hqprint">
            <a:extLst>
              <a:ext uri="{28A0092B-C50C-407E-A947-70E740481C1C}">
                <a14:useLocalDpi xmlns:a14="http://schemas.microsoft.com/office/drawing/2010/main" val="0"/>
              </a:ext>
            </a:extLst>
          </a:blip>
          <a:stretch>
            <a:fillRect/>
          </a:stretch>
        </p:blipFill>
        <p:spPr>
          <a:xfrm>
            <a:off x="3356758" y="4558008"/>
            <a:ext cx="663667" cy="497751"/>
          </a:xfrm>
          <a:prstGeom prst="rect">
            <a:avLst/>
          </a:prstGeom>
        </p:spPr>
      </p:pic>
      <p:pic>
        <p:nvPicPr>
          <p:cNvPr id="136" name="Picture 135"/>
          <p:cNvPicPr>
            <a:picLocks noChangeAspect="1"/>
          </p:cNvPicPr>
          <p:nvPr/>
        </p:nvPicPr>
        <p:blipFill>
          <a:blip r:embed="rId39" cstate="hqprint">
            <a:extLst>
              <a:ext uri="{28A0092B-C50C-407E-A947-70E740481C1C}">
                <a14:useLocalDpi xmlns:a14="http://schemas.microsoft.com/office/drawing/2010/main" val="0"/>
              </a:ext>
            </a:extLst>
          </a:blip>
          <a:stretch>
            <a:fillRect/>
          </a:stretch>
        </p:blipFill>
        <p:spPr>
          <a:xfrm>
            <a:off x="3889140" y="4549949"/>
            <a:ext cx="644495" cy="483372"/>
          </a:xfrm>
          <a:prstGeom prst="rect">
            <a:avLst/>
          </a:prstGeom>
        </p:spPr>
      </p:pic>
      <p:cxnSp>
        <p:nvCxnSpPr>
          <p:cNvPr id="137" name="Straight Arrow Connector 136"/>
          <p:cNvCxnSpPr/>
          <p:nvPr/>
        </p:nvCxnSpPr>
        <p:spPr>
          <a:xfrm flipH="1">
            <a:off x="309724" y="1411540"/>
            <a:ext cx="8408" cy="2437244"/>
          </a:xfrm>
          <a:prstGeom prst="straightConnector1">
            <a:avLst/>
          </a:prstGeom>
          <a:ln w="69850">
            <a:solidFill>
              <a:srgbClr val="C00000">
                <a:alpha val="25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40" name="Picture 139"/>
          <p:cNvPicPr>
            <a:picLocks noChangeAspect="1"/>
          </p:cNvPicPr>
          <p:nvPr/>
        </p:nvPicPr>
        <p:blipFill>
          <a:blip r:embed="rId40" cstate="hqprint">
            <a:extLst>
              <a:ext uri="{28A0092B-C50C-407E-A947-70E740481C1C}">
                <a14:useLocalDpi xmlns:a14="http://schemas.microsoft.com/office/drawing/2010/main" val="0"/>
              </a:ext>
            </a:extLst>
          </a:blip>
          <a:stretch>
            <a:fillRect/>
          </a:stretch>
        </p:blipFill>
        <p:spPr>
          <a:xfrm>
            <a:off x="4664772" y="4579905"/>
            <a:ext cx="618394" cy="463796"/>
          </a:xfrm>
          <a:prstGeom prst="rect">
            <a:avLst/>
          </a:prstGeom>
        </p:spPr>
      </p:pic>
      <p:pic>
        <p:nvPicPr>
          <p:cNvPr id="141" name="Picture 140"/>
          <p:cNvPicPr>
            <a:picLocks noChangeAspect="1"/>
          </p:cNvPicPr>
          <p:nvPr/>
        </p:nvPicPr>
        <p:blipFill>
          <a:blip r:embed="rId41" cstate="hqprint">
            <a:extLst>
              <a:ext uri="{28A0092B-C50C-407E-A947-70E740481C1C}">
                <a14:useLocalDpi xmlns:a14="http://schemas.microsoft.com/office/drawing/2010/main" val="0"/>
              </a:ext>
            </a:extLst>
          </a:blip>
          <a:stretch>
            <a:fillRect/>
          </a:stretch>
        </p:blipFill>
        <p:spPr>
          <a:xfrm>
            <a:off x="5264553" y="4595649"/>
            <a:ext cx="540348" cy="405261"/>
          </a:xfrm>
          <a:prstGeom prst="rect">
            <a:avLst/>
          </a:prstGeom>
        </p:spPr>
      </p:pic>
      <p:pic>
        <p:nvPicPr>
          <p:cNvPr id="142" name="Picture 141"/>
          <p:cNvPicPr>
            <a:picLocks noChangeAspect="1"/>
          </p:cNvPicPr>
          <p:nvPr/>
        </p:nvPicPr>
        <p:blipFill>
          <a:blip r:embed="rId42" cstate="hqprint">
            <a:extLst>
              <a:ext uri="{28A0092B-C50C-407E-A947-70E740481C1C}">
                <a14:useLocalDpi xmlns:a14="http://schemas.microsoft.com/office/drawing/2010/main" val="0"/>
              </a:ext>
            </a:extLst>
          </a:blip>
          <a:stretch>
            <a:fillRect/>
          </a:stretch>
        </p:blipFill>
        <p:spPr>
          <a:xfrm>
            <a:off x="5774301" y="4603728"/>
            <a:ext cx="564722" cy="423541"/>
          </a:xfrm>
          <a:prstGeom prst="rect">
            <a:avLst/>
          </a:prstGeom>
        </p:spPr>
      </p:pic>
      <p:sp>
        <p:nvSpPr>
          <p:cNvPr id="144" name="TextBox 143"/>
          <p:cNvSpPr txBox="1"/>
          <p:nvPr/>
        </p:nvSpPr>
        <p:spPr>
          <a:xfrm>
            <a:off x="6590536" y="4325936"/>
            <a:ext cx="4246550" cy="954107"/>
          </a:xfrm>
          <a:prstGeom prst="rect">
            <a:avLst/>
          </a:prstGeom>
          <a:noFill/>
        </p:spPr>
        <p:txBody>
          <a:bodyPr wrap="square" rtlCol="0">
            <a:spAutoFit/>
          </a:bodyPr>
          <a:lstStyle/>
          <a:p>
            <a:r>
              <a:rPr lang="fr-FR" sz="1400" dirty="0" smtClean="0"/>
              <a:t>Pour la période de l’étude:</a:t>
            </a:r>
          </a:p>
          <a:p>
            <a:pPr marL="285750" indent="-285750">
              <a:buFont typeface="Arial" panose="020B0604020202020204" pitchFamily="34" charset="0"/>
              <a:buChar char="•"/>
            </a:pPr>
            <a:r>
              <a:rPr lang="fr-FR" sz="1400" dirty="0" smtClean="0"/>
              <a:t>Diagramme </a:t>
            </a:r>
            <a:r>
              <a:rPr lang="fr-FR" sz="1400" dirty="0"/>
              <a:t>en ligne du </a:t>
            </a:r>
            <a:r>
              <a:rPr lang="fr-FR" sz="1400" dirty="0" err="1"/>
              <a:t>sm</a:t>
            </a:r>
            <a:r>
              <a:rPr lang="fr-FR" sz="1400" dirty="0"/>
              <a:t> moyen</a:t>
            </a:r>
          </a:p>
          <a:p>
            <a:pPr marL="285750" indent="-285750">
              <a:buFont typeface="Arial" panose="020B0604020202020204" pitchFamily="34" charset="0"/>
              <a:buChar char="•"/>
            </a:pPr>
            <a:r>
              <a:rPr lang="fr-FR" sz="1400" dirty="0"/>
              <a:t>Diagramme en ligne du </a:t>
            </a:r>
            <a:r>
              <a:rPr lang="fr-FR" sz="1400" dirty="0" err="1"/>
              <a:t>sm</a:t>
            </a:r>
            <a:r>
              <a:rPr lang="fr-FR" sz="1400" dirty="0"/>
              <a:t> min, max, </a:t>
            </a:r>
            <a:r>
              <a:rPr lang="fr-FR" sz="1400" dirty="0" err="1"/>
              <a:t>moy</a:t>
            </a:r>
            <a:r>
              <a:rPr lang="fr-FR" sz="1400" dirty="0"/>
              <a:t>, </a:t>
            </a:r>
            <a:r>
              <a:rPr lang="fr-FR" sz="1400" dirty="0" err="1"/>
              <a:t>std</a:t>
            </a:r>
            <a:r>
              <a:rPr lang="fr-FR" sz="1400" dirty="0"/>
              <a:t> </a:t>
            </a:r>
            <a:r>
              <a:rPr lang="fr-FR" sz="1400" dirty="0" err="1"/>
              <a:t>dev</a:t>
            </a:r>
            <a:endParaRPr lang="fr-FR" sz="1400" dirty="0"/>
          </a:p>
          <a:p>
            <a:pPr marL="285750" indent="-285750">
              <a:buFont typeface="Arial" panose="020B0604020202020204" pitchFamily="34" charset="0"/>
              <a:buChar char="•"/>
            </a:pPr>
            <a:r>
              <a:rPr lang="fr-FR" sz="1400" dirty="0"/>
              <a:t>Diagramme en ligne du nombre de pixel / </a:t>
            </a:r>
            <a:r>
              <a:rPr lang="fr-FR" sz="1400" dirty="0" smtClean="0"/>
              <a:t>raster</a:t>
            </a:r>
            <a:endParaRPr lang="en-CA" sz="1400" dirty="0"/>
          </a:p>
        </p:txBody>
      </p:sp>
    </p:spTree>
    <p:extLst>
      <p:ext uri="{BB962C8B-B14F-4D97-AF65-F5344CB8AC3E}">
        <p14:creationId xmlns:p14="http://schemas.microsoft.com/office/powerpoint/2010/main" val="1729777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3"/>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8.xml><?xml version="1.0" encoding="utf-8"?>
<p:tagLst xmlns:a="http://schemas.openxmlformats.org/drawingml/2006/main" xmlns:r="http://schemas.openxmlformats.org/officeDocument/2006/relationships" xmlns:p="http://schemas.openxmlformats.org/presentationml/2006/main">
  <p:tag name="NUM" val="3"/>
</p:tagLst>
</file>

<file path=ppt/tags/tag19.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3"/>
</p:tagLst>
</file>

<file path=ppt/tags/tag21.xml><?xml version="1.0" encoding="utf-8"?>
<p:tagLst xmlns:a="http://schemas.openxmlformats.org/drawingml/2006/main" xmlns:r="http://schemas.openxmlformats.org/officeDocument/2006/relationships" xmlns:p="http://schemas.openxmlformats.org/presentationml/2006/main">
  <p:tag name="NUM" val="4"/>
</p:tagLst>
</file>

<file path=ppt/tags/tag22.xml><?xml version="1.0" encoding="utf-8"?>
<p:tagLst xmlns:a="http://schemas.openxmlformats.org/drawingml/2006/main" xmlns:r="http://schemas.openxmlformats.org/officeDocument/2006/relationships" xmlns:p="http://schemas.openxmlformats.org/presentationml/2006/main">
  <p:tag name="NUM" val="2"/>
</p:tagLst>
</file>

<file path=ppt/tags/tag23.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NUM" val="4"/>
</p:tagLst>
</file>

<file path=ppt/tags/tag25.xml><?xml version="1.0" encoding="utf-8"?>
<p:tagLst xmlns:a="http://schemas.openxmlformats.org/drawingml/2006/main" xmlns:r="http://schemas.openxmlformats.org/officeDocument/2006/relationships" xmlns:p="http://schemas.openxmlformats.org/presentationml/2006/main">
  <p:tag name="NUM" val="2"/>
</p:tagLst>
</file>

<file path=ppt/tags/tag26.xml><?xml version="1.0" encoding="utf-8"?>
<p:tagLst xmlns:a="http://schemas.openxmlformats.org/drawingml/2006/main" xmlns:r="http://schemas.openxmlformats.org/officeDocument/2006/relationships" xmlns:p="http://schemas.openxmlformats.org/presentationml/2006/main">
  <p:tag name="NUM" val="3"/>
</p:tagLst>
</file>

<file path=ppt/tags/tag27.xml><?xml version="1.0" encoding="utf-8"?>
<p:tagLst xmlns:a="http://schemas.openxmlformats.org/drawingml/2006/main" xmlns:r="http://schemas.openxmlformats.org/officeDocument/2006/relationships" xmlns:p="http://schemas.openxmlformats.org/presentationml/2006/main">
  <p:tag name="NUM" val="4"/>
</p:tagLst>
</file>

<file path=ppt/tags/tag28.xml><?xml version="1.0" encoding="utf-8"?>
<p:tagLst xmlns:a="http://schemas.openxmlformats.org/drawingml/2006/main" xmlns:r="http://schemas.openxmlformats.org/officeDocument/2006/relationships" xmlns:p="http://schemas.openxmlformats.org/presentationml/2006/main">
  <p:tag name="NUM" val="2"/>
</p:tagLst>
</file>

<file path=ppt/tags/tag29.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4"/>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2.xml><?xml version="1.0" encoding="utf-8"?>
<p:tagLst xmlns:a="http://schemas.openxmlformats.org/drawingml/2006/main" xmlns:r="http://schemas.openxmlformats.org/officeDocument/2006/relationships" xmlns:p="http://schemas.openxmlformats.org/presentationml/2006/main">
  <p:tag name="NUM" val="3"/>
</p:tagLst>
</file>

<file path=ppt/tags/tag33.xml><?xml version="1.0" encoding="utf-8"?>
<p:tagLst xmlns:a="http://schemas.openxmlformats.org/drawingml/2006/main" xmlns:r="http://schemas.openxmlformats.org/officeDocument/2006/relationships" xmlns:p="http://schemas.openxmlformats.org/presentationml/2006/main">
  <p:tag name="NUM" val="4"/>
</p:tagLst>
</file>

<file path=ppt/tags/tag34.xml><?xml version="1.0" encoding="utf-8"?>
<p:tagLst xmlns:a="http://schemas.openxmlformats.org/drawingml/2006/main" xmlns:r="http://schemas.openxmlformats.org/officeDocument/2006/relationships" xmlns:p="http://schemas.openxmlformats.org/presentationml/2006/main">
  <p:tag name="NUM" val="2"/>
</p:tagLst>
</file>

<file path=ppt/tags/tag35.xml><?xml version="1.0" encoding="utf-8"?>
<p:tagLst xmlns:a="http://schemas.openxmlformats.org/drawingml/2006/main" xmlns:r="http://schemas.openxmlformats.org/officeDocument/2006/relationships" xmlns:p="http://schemas.openxmlformats.org/presentationml/2006/main">
  <p:tag name="NUM" val="3"/>
</p:tagLst>
</file>

<file path=ppt/tags/tag36.xml><?xml version="1.0" encoding="utf-8"?>
<p:tagLst xmlns:a="http://schemas.openxmlformats.org/drawingml/2006/main" xmlns:r="http://schemas.openxmlformats.org/officeDocument/2006/relationships" xmlns:p="http://schemas.openxmlformats.org/presentationml/2006/main">
  <p:tag name="NUM" val="4"/>
</p:tagLst>
</file>

<file path=ppt/tags/tag37.xml><?xml version="1.0" encoding="utf-8"?>
<p:tagLst xmlns:a="http://schemas.openxmlformats.org/drawingml/2006/main" xmlns:r="http://schemas.openxmlformats.org/officeDocument/2006/relationships" xmlns:p="http://schemas.openxmlformats.org/presentationml/2006/main">
  <p:tag name="NUM" val="2"/>
</p:tagLst>
</file>

<file path=ppt/tags/tag38.xml><?xml version="1.0" encoding="utf-8"?>
<p:tagLst xmlns:a="http://schemas.openxmlformats.org/drawingml/2006/main" xmlns:r="http://schemas.openxmlformats.org/officeDocument/2006/relationships" xmlns:p="http://schemas.openxmlformats.org/presentationml/2006/main">
  <p:tag name="NUM" val="3"/>
</p:tagLst>
</file>

<file path=ppt/tags/tag39.xml><?xml version="1.0" encoding="utf-8"?>
<p:tagLst xmlns:a="http://schemas.openxmlformats.org/drawingml/2006/main" xmlns:r="http://schemas.openxmlformats.org/officeDocument/2006/relationships" xmlns:p="http://schemas.openxmlformats.org/presentationml/2006/main">
  <p:tag name="NUM" val="4"/>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2"/>
</p:tagLst>
</file>

<file path=ppt/tags/tag42.xml><?xml version="1.0" encoding="utf-8"?>
<p:tagLst xmlns:a="http://schemas.openxmlformats.org/drawingml/2006/main" xmlns:r="http://schemas.openxmlformats.org/officeDocument/2006/relationships" xmlns:p="http://schemas.openxmlformats.org/presentationml/2006/main">
  <p:tag name="NUM" val="3"/>
</p:tagLst>
</file>

<file path=ppt/tags/tag43.xml><?xml version="1.0" encoding="utf-8"?>
<p:tagLst xmlns:a="http://schemas.openxmlformats.org/drawingml/2006/main" xmlns:r="http://schemas.openxmlformats.org/officeDocument/2006/relationships" xmlns:p="http://schemas.openxmlformats.org/presentationml/2006/main">
  <p:tag name="NUM" val="2"/>
</p:tagLst>
</file>

<file path=ppt/tags/tag44.xml><?xml version="1.0" encoding="utf-8"?>
<p:tagLst xmlns:a="http://schemas.openxmlformats.org/drawingml/2006/main" xmlns:r="http://schemas.openxmlformats.org/officeDocument/2006/relationships" xmlns:p="http://schemas.openxmlformats.org/presentationml/2006/main">
  <p:tag name="NUM" val="3"/>
</p:tagLst>
</file>

<file path=ppt/tags/tag45.xml><?xml version="1.0" encoding="utf-8"?>
<p:tagLst xmlns:a="http://schemas.openxmlformats.org/drawingml/2006/main" xmlns:r="http://schemas.openxmlformats.org/officeDocument/2006/relationships" xmlns:p="http://schemas.openxmlformats.org/presentationml/2006/main">
  <p:tag name="NUM" val="4"/>
</p:tagLst>
</file>

<file path=ppt/tags/tag46.xml><?xml version="1.0" encoding="utf-8"?>
<p:tagLst xmlns:a="http://schemas.openxmlformats.org/drawingml/2006/main" xmlns:r="http://schemas.openxmlformats.org/officeDocument/2006/relationships" xmlns:p="http://schemas.openxmlformats.org/presentationml/2006/main">
  <p:tag name="NUM" val="1"/>
</p:tagLst>
</file>

<file path=ppt/tags/tag47.xml><?xml version="1.0" encoding="utf-8"?>
<p:tagLst xmlns:a="http://schemas.openxmlformats.org/drawingml/2006/main" xmlns:r="http://schemas.openxmlformats.org/officeDocument/2006/relationships" xmlns:p="http://schemas.openxmlformats.org/presentationml/2006/main">
  <p:tag name="NUM" val="2"/>
</p:tagLst>
</file>

<file path=ppt/tags/tag48.xml><?xml version="1.0" encoding="utf-8"?>
<p:tagLst xmlns:a="http://schemas.openxmlformats.org/drawingml/2006/main" xmlns:r="http://schemas.openxmlformats.org/officeDocument/2006/relationships" xmlns:p="http://schemas.openxmlformats.org/presentationml/2006/main">
  <p:tag name="NUM" val="3"/>
</p:tagLst>
</file>

<file path=ppt/tags/tag49.xml><?xml version="1.0" encoding="utf-8"?>
<p:tagLst xmlns:a="http://schemas.openxmlformats.org/drawingml/2006/main" xmlns:r="http://schemas.openxmlformats.org/officeDocument/2006/relationships" xmlns:p="http://schemas.openxmlformats.org/presentationml/2006/main">
  <p:tag name="NUM" val="1"/>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2"/>
</p:tagLst>
</file>

<file path=ppt/tags/tag51.xml><?xml version="1.0" encoding="utf-8"?>
<p:tagLst xmlns:a="http://schemas.openxmlformats.org/drawingml/2006/main" xmlns:r="http://schemas.openxmlformats.org/officeDocument/2006/relationships" xmlns:p="http://schemas.openxmlformats.org/presentationml/2006/main">
  <p:tag name="NUM" val="3"/>
</p:tagLst>
</file>

<file path=ppt/tags/tag52.xml><?xml version="1.0" encoding="utf-8"?>
<p:tagLst xmlns:a="http://schemas.openxmlformats.org/drawingml/2006/main" xmlns:r="http://schemas.openxmlformats.org/officeDocument/2006/relationships" xmlns:p="http://schemas.openxmlformats.org/presentationml/2006/main">
  <p:tag name="NUM" val="1"/>
</p:tagLst>
</file>

<file path=ppt/tags/tag53.xml><?xml version="1.0" encoding="utf-8"?>
<p:tagLst xmlns:a="http://schemas.openxmlformats.org/drawingml/2006/main" xmlns:r="http://schemas.openxmlformats.org/officeDocument/2006/relationships" xmlns:p="http://schemas.openxmlformats.org/presentationml/2006/main">
  <p:tag name="NUM" val="2"/>
</p:tagLst>
</file>

<file path=ppt/tags/tag54.xml><?xml version="1.0" encoding="utf-8"?>
<p:tagLst xmlns:a="http://schemas.openxmlformats.org/drawingml/2006/main" xmlns:r="http://schemas.openxmlformats.org/officeDocument/2006/relationships" xmlns:p="http://schemas.openxmlformats.org/presentationml/2006/main">
  <p:tag name="NUM" val="3"/>
</p:tagLst>
</file>

<file path=ppt/tags/tag55.xml><?xml version="1.0" encoding="utf-8"?>
<p:tagLst xmlns:a="http://schemas.openxmlformats.org/drawingml/2006/main" xmlns:r="http://schemas.openxmlformats.org/officeDocument/2006/relationships" xmlns:p="http://schemas.openxmlformats.org/presentationml/2006/main">
  <p:tag name="NUM" val="1"/>
</p:tagLst>
</file>

<file path=ppt/tags/tag56.xml><?xml version="1.0" encoding="utf-8"?>
<p:tagLst xmlns:a="http://schemas.openxmlformats.org/drawingml/2006/main" xmlns:r="http://schemas.openxmlformats.org/officeDocument/2006/relationships" xmlns:p="http://schemas.openxmlformats.org/presentationml/2006/main">
  <p:tag name="NUM" val="2"/>
</p:tagLst>
</file>

<file path=ppt/tags/tag57.xml><?xml version="1.0" encoding="utf-8"?>
<p:tagLst xmlns:a="http://schemas.openxmlformats.org/drawingml/2006/main" xmlns:r="http://schemas.openxmlformats.org/officeDocument/2006/relationships" xmlns:p="http://schemas.openxmlformats.org/presentationml/2006/main">
  <p:tag name="NUM" val="3"/>
</p:tagLst>
</file>

<file path=ppt/tags/tag58.xml><?xml version="1.0" encoding="utf-8"?>
<p:tagLst xmlns:a="http://schemas.openxmlformats.org/drawingml/2006/main" xmlns:r="http://schemas.openxmlformats.org/officeDocument/2006/relationships" xmlns:p="http://schemas.openxmlformats.org/presentationml/2006/main">
  <p:tag name="NUM" val="1"/>
</p:tagLst>
</file>

<file path=ppt/tags/tag59.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60.xml><?xml version="1.0" encoding="utf-8"?>
<p:tagLst xmlns:a="http://schemas.openxmlformats.org/drawingml/2006/main" xmlns:r="http://schemas.openxmlformats.org/officeDocument/2006/relationships" xmlns:p="http://schemas.openxmlformats.org/presentationml/2006/main">
  <p:tag name="NUM" val="3"/>
</p:tagLst>
</file>

<file path=ppt/tags/tag61.xml><?xml version="1.0" encoding="utf-8"?>
<p:tagLst xmlns:a="http://schemas.openxmlformats.org/drawingml/2006/main" xmlns:r="http://schemas.openxmlformats.org/officeDocument/2006/relationships" xmlns:p="http://schemas.openxmlformats.org/presentationml/2006/main">
  <p:tag name="NUM" val="4"/>
</p:tagLst>
</file>

<file path=ppt/tags/tag62.xml><?xml version="1.0" encoding="utf-8"?>
<p:tagLst xmlns:a="http://schemas.openxmlformats.org/drawingml/2006/main" xmlns:r="http://schemas.openxmlformats.org/officeDocument/2006/relationships" xmlns:p="http://schemas.openxmlformats.org/presentationml/2006/main">
  <p:tag name="NUM" val="1"/>
</p:tagLst>
</file>

<file path=ppt/tags/tag63.xml><?xml version="1.0" encoding="utf-8"?>
<p:tagLst xmlns:a="http://schemas.openxmlformats.org/drawingml/2006/main" xmlns:r="http://schemas.openxmlformats.org/officeDocument/2006/relationships" xmlns:p="http://schemas.openxmlformats.org/presentationml/2006/main">
  <p:tag name="NUM" val="2"/>
</p:tagLst>
</file>

<file path=ppt/tags/tag64.xml><?xml version="1.0" encoding="utf-8"?>
<p:tagLst xmlns:a="http://schemas.openxmlformats.org/drawingml/2006/main" xmlns:r="http://schemas.openxmlformats.org/officeDocument/2006/relationships" xmlns:p="http://schemas.openxmlformats.org/presentationml/2006/main">
  <p:tag name="NUM" val="3"/>
</p:tagLst>
</file>

<file path=ppt/tags/tag65.xml><?xml version="1.0" encoding="utf-8"?>
<p:tagLst xmlns:a="http://schemas.openxmlformats.org/drawingml/2006/main" xmlns:r="http://schemas.openxmlformats.org/officeDocument/2006/relationships" xmlns:p="http://schemas.openxmlformats.org/presentationml/2006/main">
  <p:tag name="NUM" val="4"/>
</p:tagLst>
</file>

<file path=ppt/tags/tag66.xml><?xml version="1.0" encoding="utf-8"?>
<p:tagLst xmlns:a="http://schemas.openxmlformats.org/drawingml/2006/main" xmlns:r="http://schemas.openxmlformats.org/officeDocument/2006/relationships" xmlns:p="http://schemas.openxmlformats.org/presentationml/2006/main">
  <p:tag name="NUM" val="5"/>
</p:tagLst>
</file>

<file path=ppt/tags/tag67.xml><?xml version="1.0" encoding="utf-8"?>
<p:tagLst xmlns:a="http://schemas.openxmlformats.org/drawingml/2006/main" xmlns:r="http://schemas.openxmlformats.org/officeDocument/2006/relationships" xmlns:p="http://schemas.openxmlformats.org/presentationml/2006/main">
  <p:tag name="NUM" val="1"/>
</p:tagLst>
</file>

<file path=ppt/tags/tag68.xml><?xml version="1.0" encoding="utf-8"?>
<p:tagLst xmlns:a="http://schemas.openxmlformats.org/drawingml/2006/main" xmlns:r="http://schemas.openxmlformats.org/officeDocument/2006/relationships" xmlns:p="http://schemas.openxmlformats.org/presentationml/2006/main">
  <p:tag name="NUM" val="2"/>
</p:tagLst>
</file>

<file path=ppt/tags/tag69.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70.xml><?xml version="1.0" encoding="utf-8"?>
<p:tagLst xmlns:a="http://schemas.openxmlformats.org/drawingml/2006/main" xmlns:r="http://schemas.openxmlformats.org/officeDocument/2006/relationships" xmlns:p="http://schemas.openxmlformats.org/presentationml/2006/main">
  <p:tag name="NUM" val="2"/>
</p:tagLst>
</file>

<file path=ppt/tags/tag71.xml><?xml version="1.0" encoding="utf-8"?>
<p:tagLst xmlns:a="http://schemas.openxmlformats.org/drawingml/2006/main" xmlns:r="http://schemas.openxmlformats.org/officeDocument/2006/relationships" xmlns:p="http://schemas.openxmlformats.org/presentationml/2006/main">
  <p:tag name="NUM" val="3"/>
</p:tagLst>
</file>

<file path=ppt/tags/tag72.xml><?xml version="1.0" encoding="utf-8"?>
<p:tagLst xmlns:a="http://schemas.openxmlformats.org/drawingml/2006/main" xmlns:r="http://schemas.openxmlformats.org/officeDocument/2006/relationships" xmlns:p="http://schemas.openxmlformats.org/presentationml/2006/main">
  <p:tag name="NUM" val="4"/>
</p:tagLst>
</file>

<file path=ppt/tags/tag73.xml><?xml version="1.0" encoding="utf-8"?>
<p:tagLst xmlns:a="http://schemas.openxmlformats.org/drawingml/2006/main" xmlns:r="http://schemas.openxmlformats.org/officeDocument/2006/relationships" xmlns:p="http://schemas.openxmlformats.org/presentationml/2006/main">
  <p:tag name="NUM" val="3"/>
</p:tagLst>
</file>

<file path=ppt/tags/tag8.xml><?xml version="1.0" encoding="utf-8"?>
<p:tagLst xmlns:a="http://schemas.openxmlformats.org/drawingml/2006/main" xmlns:r="http://schemas.openxmlformats.org/officeDocument/2006/relationships" xmlns:p="http://schemas.openxmlformats.org/presentationml/2006/main">
  <p:tag name="NUM" val="3"/>
</p:tagLst>
</file>

<file path=ppt/tags/tag9.xml><?xml version="1.0" encoding="utf-8"?>
<p:tagLst xmlns:a="http://schemas.openxmlformats.org/drawingml/2006/main" xmlns:r="http://schemas.openxmlformats.org/officeDocument/2006/relationships" xmlns:p="http://schemas.openxmlformats.org/presentationml/2006/main">
  <p:tag name="NUM" val="4"/>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9947</TotalTime>
  <Words>2722</Words>
  <Application>Microsoft Office PowerPoint</Application>
  <PresentationFormat>Widescreen</PresentationFormat>
  <Paragraphs>294</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Times New Roman</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crise du verglas  1998</dc:title>
  <dc:creator>Marie-Pier</dc:creator>
  <cp:lastModifiedBy>Le Falher, Vincent</cp:lastModifiedBy>
  <cp:revision>911</cp:revision>
  <dcterms:created xsi:type="dcterms:W3CDTF">2018-03-23T01:30:08Z</dcterms:created>
  <dcterms:modified xsi:type="dcterms:W3CDTF">2021-04-29T23:01:37Z</dcterms:modified>
</cp:coreProperties>
</file>